
<file path=[Content_Types].xml><?xml version="1.0" encoding="utf-8"?>
<Types xmlns="http://schemas.openxmlformats.org/package/2006/content-types">
  <Default ContentType="image/jpeg" Extension="jpg"/>
  <Default ContentType="application/vnd.openxmlformats-officedocument.spreadsheetml.sheet" Extension="xlsx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ms-office.chartcolorstyle+xml" PartName="/ppt/charts/colors1.xml"/>
  <Override ContentType="application/vnd.ms-office.chartcolorstyle+xml" PartName="/ppt/charts/colors2.xml"/>
  <Override ContentType="application/vnd.ms-office.chartcolorstyle+xml" PartName="/ppt/charts/colors3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drawingml.chart+xml" PartName="/ppt/charts/chart3.xml"/>
  <Override ContentType="application/vnd.openxmlformats-officedocument.drawingml.chart+xml" PartName="/ppt/charts/chart2.xml"/>
  <Override ContentType="application/vnd.openxmlformats-officedocument.drawingml.chart+xml" PartName="/ppt/charts/char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ms-office.chartstyle+xml" PartName="/ppt/charts/style3.xml"/>
  <Override ContentType="application/vnd.ms-office.chartstyle+xml" PartName="/ppt/charts/style1.xml"/>
  <Override ContentType="application/vnd.ms-office.chartstyle+xml" PartName="/ppt/charts/style2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6858000" cx="12192000"/>
  <p:notesSz cx="6858000" cy="9144000"/>
  <p:embeddedFontLst>
    <p:embeddedFont>
      <p:font typeface="Roboto Thin"/>
      <p:regular r:id="rId20"/>
      <p:bold r:id="rId21"/>
      <p:italic r:id="rId22"/>
      <p:boldItalic r:id="rId23"/>
    </p:embeddedFont>
    <p:embeddedFont>
      <p:font typeface="Roboto Black"/>
      <p:bold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Roboto Light"/>
      <p:regular r:id="rId30"/>
      <p:bold r:id="rId31"/>
      <p:italic r:id="rId32"/>
      <p:boldItalic r:id="rId33"/>
    </p:embeddedFont>
    <p:embeddedFont>
      <p:font typeface="Open Sans Light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8" roundtripDataSignature="AMtx7mjpqVvVTipNrCuu17aYaFV49C7W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regular.fntdata"/><Relationship Id="rId22" Type="http://schemas.openxmlformats.org/officeDocument/2006/relationships/font" Target="fonts/RobotoThin-italic.fntdata"/><Relationship Id="rId21" Type="http://schemas.openxmlformats.org/officeDocument/2006/relationships/font" Target="fonts/RobotoThin-bold.fntdata"/><Relationship Id="rId24" Type="http://schemas.openxmlformats.org/officeDocument/2006/relationships/font" Target="fonts/RobotoBlack-bold.fntdata"/><Relationship Id="rId23" Type="http://schemas.openxmlformats.org/officeDocument/2006/relationships/font" Target="fonts/RobotoThin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regular.fntdata"/><Relationship Id="rId25" Type="http://schemas.openxmlformats.org/officeDocument/2006/relationships/font" Target="fonts/RobotoBlack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Light-bold.fntdata"/><Relationship Id="rId30" Type="http://schemas.openxmlformats.org/officeDocument/2006/relationships/font" Target="fonts/RobotoLight-regular.fntdata"/><Relationship Id="rId11" Type="http://schemas.openxmlformats.org/officeDocument/2006/relationships/slide" Target="slides/slide5.xml"/><Relationship Id="rId33" Type="http://schemas.openxmlformats.org/officeDocument/2006/relationships/font" Target="fonts/Roboto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Light-italic.fntdata"/><Relationship Id="rId13" Type="http://schemas.openxmlformats.org/officeDocument/2006/relationships/slide" Target="slides/slide7.xml"/><Relationship Id="rId35" Type="http://schemas.openxmlformats.org/officeDocument/2006/relationships/font" Target="fonts/OpenSansLight-bold.fntdata"/><Relationship Id="rId12" Type="http://schemas.openxmlformats.org/officeDocument/2006/relationships/slide" Target="slides/slide6.xml"/><Relationship Id="rId34" Type="http://schemas.openxmlformats.org/officeDocument/2006/relationships/font" Target="fonts/OpenSansLight-regular.fntdata"/><Relationship Id="rId15" Type="http://schemas.openxmlformats.org/officeDocument/2006/relationships/slide" Target="slides/slide9.xml"/><Relationship Id="rId37" Type="http://schemas.openxmlformats.org/officeDocument/2006/relationships/font" Target="fonts/OpenSansLight-boldItalic.fntdata"/><Relationship Id="rId14" Type="http://schemas.openxmlformats.org/officeDocument/2006/relationships/slide" Target="slides/slide8.xml"/><Relationship Id="rId36" Type="http://schemas.openxmlformats.org/officeDocument/2006/relationships/font" Target="fonts/OpenSansLight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customschemas.google.com/relationships/presentationmetadata" Target="meta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harts/_rels/chart1.xml.rels><?xml version="1.0" encoding="UTF-8" standalone="yes"?>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Sheet1.xlsx"/></Relationships>
</file>

<file path=ppt/charts/_rels/chart2.xml.rels><?xml version="1.0" encoding="UTF-8" standalone="yes"?>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Sheet2.xlsx"/></Relationships>
</file>

<file path=ppt/charts/_rels/chart3.xml.rels><?xml version="1.0" encoding="UTF-8" standalone="yes"?>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1A3B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E8F-452E-A8E7-B650F2ACF9B1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E8F-452E-A8E7-B650F2ACF9B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E8F-452E-A8E7-B650F2ACF9B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E8F-452E-A8E7-B650F2ACF9B1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E8F-452E-A8E7-B650F2ACF9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475C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E0E-42B3-A3C2-B342AC3C974C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E0E-42B3-A3C2-B342AC3C974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E0E-42B3-A3C2-B342AC3C974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E0E-42B3-A3C2-B342AC3C974C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E0E-42B3-A3C2-B342AC3C97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F99F5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412-49FB-A1EB-2DA02DB3227C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412-49FB-A1EB-2DA02DB3227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412-49FB-A1EB-2DA02DB3227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412-49FB-A1EB-2DA02DB3227C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412-49FB-A1EB-2DA02DB322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0_Custom Layout">
  <p:cSld name="10_Custom Layou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Custom Layout">
  <p:cSld name="2_Custom Layou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4"/>
          <p:cNvSpPr/>
          <p:nvPr>
            <p:ph idx="2" type="pic"/>
          </p:nvPr>
        </p:nvSpPr>
        <p:spPr>
          <a:xfrm>
            <a:off x="-437072" y="-4033717"/>
            <a:ext cx="7066802" cy="12092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Custom Layout">
  <p:cSld name="3_Custom Layou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5"/>
          <p:cNvSpPr/>
          <p:nvPr>
            <p:ph idx="2" type="pic"/>
          </p:nvPr>
        </p:nvSpPr>
        <p:spPr>
          <a:xfrm>
            <a:off x="-5964788" y="-4473997"/>
            <a:ext cx="15292903" cy="83588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Custom Layout">
  <p:cSld name="4_Custom Layou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6"/>
          <p:cNvSpPr/>
          <p:nvPr>
            <p:ph idx="2" type="pic"/>
          </p:nvPr>
        </p:nvSpPr>
        <p:spPr>
          <a:xfrm>
            <a:off x="6503067" y="-2192608"/>
            <a:ext cx="5996439" cy="120559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_Custom Layout">
  <p:cSld name="6_Custom Layou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/>
          <p:nvPr>
            <p:ph idx="2" type="pic"/>
          </p:nvPr>
        </p:nvSpPr>
        <p:spPr>
          <a:xfrm>
            <a:off x="-1" y="0"/>
            <a:ext cx="5148649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7_Custom Layout">
  <p:cSld name="7_Custom Layou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8"/>
          <p:cNvSpPr/>
          <p:nvPr>
            <p:ph idx="2" type="pic"/>
          </p:nvPr>
        </p:nvSpPr>
        <p:spPr>
          <a:xfrm>
            <a:off x="7043351" y="0"/>
            <a:ext cx="5148649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9_Custom Layout">
  <p:cSld name="9_Custom Layou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9"/>
          <p:cNvSpPr/>
          <p:nvPr>
            <p:ph idx="2" type="pic"/>
          </p:nvPr>
        </p:nvSpPr>
        <p:spPr>
          <a:xfrm>
            <a:off x="0" y="3995350"/>
            <a:ext cx="12192000" cy="2862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3_Custom Layout">
  <p:cSld name="13_Custom Layou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0"/>
          <p:cNvSpPr/>
          <p:nvPr>
            <p:ph idx="2" type="pic"/>
          </p:nvPr>
        </p:nvSpPr>
        <p:spPr>
          <a:xfrm>
            <a:off x="8755744" y="2097314"/>
            <a:ext cx="1952171" cy="3033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30"/>
          <p:cNvSpPr/>
          <p:nvPr>
            <p:ph idx="3" type="pic"/>
          </p:nvPr>
        </p:nvSpPr>
        <p:spPr>
          <a:xfrm>
            <a:off x="1484085" y="2097314"/>
            <a:ext cx="1952171" cy="3033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30"/>
          <p:cNvSpPr/>
          <p:nvPr>
            <p:ph idx="4" type="pic"/>
          </p:nvPr>
        </p:nvSpPr>
        <p:spPr>
          <a:xfrm>
            <a:off x="3907972" y="2097314"/>
            <a:ext cx="1952171" cy="3033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30"/>
          <p:cNvSpPr/>
          <p:nvPr>
            <p:ph idx="5" type="pic"/>
          </p:nvPr>
        </p:nvSpPr>
        <p:spPr>
          <a:xfrm>
            <a:off x="6331858" y="2097314"/>
            <a:ext cx="1952171" cy="3033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4_Custom Layout">
  <p:cSld name="14_Custom Layou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1"/>
          <p:cNvSpPr/>
          <p:nvPr>
            <p:ph idx="2" type="pic"/>
          </p:nvPr>
        </p:nvSpPr>
        <p:spPr>
          <a:xfrm>
            <a:off x="6384303" y="2097313"/>
            <a:ext cx="4098373" cy="2402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31"/>
          <p:cNvSpPr/>
          <p:nvPr>
            <p:ph idx="3" type="pic"/>
          </p:nvPr>
        </p:nvSpPr>
        <p:spPr>
          <a:xfrm>
            <a:off x="1709322" y="2097313"/>
            <a:ext cx="4098373" cy="2402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5_Custom Layout">
  <p:cSld name="15_Custom Layou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2"/>
          <p:cNvSpPr/>
          <p:nvPr>
            <p:ph idx="2" type="pic"/>
          </p:nvPr>
        </p:nvSpPr>
        <p:spPr>
          <a:xfrm>
            <a:off x="3648654" y="4031226"/>
            <a:ext cx="2348138" cy="16714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32"/>
          <p:cNvSpPr/>
          <p:nvPr>
            <p:ph idx="3" type="pic"/>
          </p:nvPr>
        </p:nvSpPr>
        <p:spPr>
          <a:xfrm>
            <a:off x="6195209" y="4031226"/>
            <a:ext cx="2348138" cy="16714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32"/>
          <p:cNvSpPr/>
          <p:nvPr>
            <p:ph idx="4" type="pic"/>
          </p:nvPr>
        </p:nvSpPr>
        <p:spPr>
          <a:xfrm>
            <a:off x="3648654" y="2182761"/>
            <a:ext cx="2348138" cy="16714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32"/>
          <p:cNvSpPr/>
          <p:nvPr>
            <p:ph idx="5" type="pic"/>
          </p:nvPr>
        </p:nvSpPr>
        <p:spPr>
          <a:xfrm>
            <a:off x="6195209" y="2182761"/>
            <a:ext cx="2348138" cy="16714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8_Custom Layout">
  <p:cSld name="18_Custom Layou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3"/>
          <p:cNvSpPr/>
          <p:nvPr>
            <p:ph idx="2" type="pic"/>
          </p:nvPr>
        </p:nvSpPr>
        <p:spPr>
          <a:xfrm>
            <a:off x="8272579" y="4203440"/>
            <a:ext cx="586935" cy="587829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33"/>
          <p:cNvSpPr/>
          <p:nvPr>
            <p:ph idx="3" type="pic"/>
          </p:nvPr>
        </p:nvSpPr>
        <p:spPr>
          <a:xfrm>
            <a:off x="1518536" y="4203440"/>
            <a:ext cx="586935" cy="587829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33"/>
          <p:cNvSpPr/>
          <p:nvPr>
            <p:ph idx="4" type="pic"/>
          </p:nvPr>
        </p:nvSpPr>
        <p:spPr>
          <a:xfrm>
            <a:off x="4896005" y="4203440"/>
            <a:ext cx="586935" cy="587829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2_Custom Layout">
  <p:cSld name="12_Custom Layou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6"/>
          <p:cNvSpPr/>
          <p:nvPr>
            <p:ph idx="2" type="pic"/>
          </p:nvPr>
        </p:nvSpPr>
        <p:spPr>
          <a:xfrm>
            <a:off x="7886626" y="2206171"/>
            <a:ext cx="3002978" cy="19884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16"/>
          <p:cNvSpPr/>
          <p:nvPr>
            <p:ph idx="3" type="pic"/>
          </p:nvPr>
        </p:nvSpPr>
        <p:spPr>
          <a:xfrm>
            <a:off x="1302396" y="2206171"/>
            <a:ext cx="3002978" cy="19884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16"/>
          <p:cNvSpPr/>
          <p:nvPr>
            <p:ph idx="4" type="pic"/>
          </p:nvPr>
        </p:nvSpPr>
        <p:spPr>
          <a:xfrm>
            <a:off x="4594511" y="2206171"/>
            <a:ext cx="3002978" cy="19884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9_Custom Layout">
  <p:cSld name="19_Custom Layou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4"/>
          <p:cNvSpPr/>
          <p:nvPr>
            <p:ph idx="2" type="pic"/>
          </p:nvPr>
        </p:nvSpPr>
        <p:spPr>
          <a:xfrm>
            <a:off x="8706677" y="3511826"/>
            <a:ext cx="1444487" cy="1444487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34"/>
          <p:cNvSpPr/>
          <p:nvPr>
            <p:ph idx="3" type="pic"/>
          </p:nvPr>
        </p:nvSpPr>
        <p:spPr>
          <a:xfrm>
            <a:off x="2040835" y="3511826"/>
            <a:ext cx="1444487" cy="1444487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34"/>
          <p:cNvSpPr/>
          <p:nvPr>
            <p:ph idx="4" type="pic"/>
          </p:nvPr>
        </p:nvSpPr>
        <p:spPr>
          <a:xfrm>
            <a:off x="5373756" y="3511826"/>
            <a:ext cx="1444487" cy="1444487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0_Custom Layout">
  <p:cSld name="20_Custom Layou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5"/>
          <p:cNvSpPr/>
          <p:nvPr>
            <p:ph idx="2" type="pic"/>
          </p:nvPr>
        </p:nvSpPr>
        <p:spPr>
          <a:xfrm>
            <a:off x="8829961" y="4442691"/>
            <a:ext cx="2576945" cy="16994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35"/>
          <p:cNvSpPr/>
          <p:nvPr>
            <p:ph idx="3" type="pic"/>
          </p:nvPr>
        </p:nvSpPr>
        <p:spPr>
          <a:xfrm>
            <a:off x="6086761" y="811571"/>
            <a:ext cx="2576945" cy="16994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35"/>
          <p:cNvSpPr/>
          <p:nvPr>
            <p:ph idx="4" type="pic"/>
          </p:nvPr>
        </p:nvSpPr>
        <p:spPr>
          <a:xfrm>
            <a:off x="6086760" y="2689196"/>
            <a:ext cx="2576945" cy="34529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35"/>
          <p:cNvSpPr/>
          <p:nvPr>
            <p:ph idx="5" type="pic"/>
          </p:nvPr>
        </p:nvSpPr>
        <p:spPr>
          <a:xfrm>
            <a:off x="8829962" y="811571"/>
            <a:ext cx="2576945" cy="34529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1_Custom Layout">
  <p:cSld name="2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6"/>
          <p:cNvSpPr/>
          <p:nvPr>
            <p:ph idx="2" type="pic"/>
          </p:nvPr>
        </p:nvSpPr>
        <p:spPr>
          <a:xfrm>
            <a:off x="3093027" y="1173344"/>
            <a:ext cx="1907633" cy="3212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36"/>
          <p:cNvSpPr/>
          <p:nvPr>
            <p:ph idx="3" type="pic"/>
          </p:nvPr>
        </p:nvSpPr>
        <p:spPr>
          <a:xfrm>
            <a:off x="1043872" y="1173344"/>
            <a:ext cx="1907633" cy="3212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36"/>
          <p:cNvSpPr/>
          <p:nvPr>
            <p:ph idx="4" type="pic"/>
          </p:nvPr>
        </p:nvSpPr>
        <p:spPr>
          <a:xfrm>
            <a:off x="5142184" y="1173344"/>
            <a:ext cx="1907633" cy="3212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36"/>
          <p:cNvSpPr/>
          <p:nvPr>
            <p:ph idx="5" type="pic"/>
          </p:nvPr>
        </p:nvSpPr>
        <p:spPr>
          <a:xfrm>
            <a:off x="7191340" y="1173344"/>
            <a:ext cx="1907633" cy="3212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36"/>
          <p:cNvSpPr/>
          <p:nvPr>
            <p:ph idx="6" type="pic"/>
          </p:nvPr>
        </p:nvSpPr>
        <p:spPr>
          <a:xfrm>
            <a:off x="9240496" y="1173344"/>
            <a:ext cx="1907633" cy="3212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2_Custom Layout">
  <p:cSld name="22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7"/>
          <p:cNvSpPr/>
          <p:nvPr>
            <p:ph idx="2" type="pic"/>
          </p:nvPr>
        </p:nvSpPr>
        <p:spPr>
          <a:xfrm>
            <a:off x="9755246" y="0"/>
            <a:ext cx="2436754" cy="3750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37"/>
          <p:cNvSpPr/>
          <p:nvPr>
            <p:ph idx="3" type="pic"/>
          </p:nvPr>
        </p:nvSpPr>
        <p:spPr>
          <a:xfrm>
            <a:off x="0" y="0"/>
            <a:ext cx="2436754" cy="3750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37"/>
          <p:cNvSpPr/>
          <p:nvPr>
            <p:ph idx="4" type="pic"/>
          </p:nvPr>
        </p:nvSpPr>
        <p:spPr>
          <a:xfrm>
            <a:off x="2436754" y="0"/>
            <a:ext cx="2436754" cy="3750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37"/>
          <p:cNvSpPr/>
          <p:nvPr>
            <p:ph idx="5" type="pic"/>
          </p:nvPr>
        </p:nvSpPr>
        <p:spPr>
          <a:xfrm>
            <a:off x="4873508" y="0"/>
            <a:ext cx="2436754" cy="3750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37"/>
          <p:cNvSpPr/>
          <p:nvPr>
            <p:ph idx="6" type="pic"/>
          </p:nvPr>
        </p:nvSpPr>
        <p:spPr>
          <a:xfrm>
            <a:off x="7310262" y="0"/>
            <a:ext cx="2436754" cy="3750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幻灯片" type="title">
  <p:cSld name="TITL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3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和内容" type="obj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4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节标题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4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9" name="Google Shape;109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两栏内容" type="twoObj">
  <p:cSld name="TWO_OBJECT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4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4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比较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4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2" name="Google Shape;122;p4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4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4" name="Google Shape;124;p4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仅标题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1_Custom Layout">
  <p:cSld name="11_Custom Layou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空白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内容与标题" type="objTx">
  <p:cSld name="OBJECT_WITH_CAPTION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4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0" name="Google Shape;140;p4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1" name="Google Shape;141;p4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4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4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图片与标题" type="picTx">
  <p:cSld name="PICTURE_WITH_CAPTION_TEX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4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4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8" name="Google Shape;148;p4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4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标题和竖排文字" type="vertTx">
  <p:cSld name="VERTICAL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4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竖排标题与文本" type="vertTitleAndTx">
  <p:cSld name="VERTICAL_TITLE_AND_VERTICAL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4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0" name="Google Shape;160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8_Custom Layout">
  <p:cSld name="8_Custom Layou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/>
          <p:nvPr>
            <p:ph idx="2" type="pic"/>
          </p:nvPr>
        </p:nvSpPr>
        <p:spPr>
          <a:xfrm>
            <a:off x="0" y="0"/>
            <a:ext cx="12192000" cy="4275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6_Custom Layout">
  <p:cSld name="16_Custom Layou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/>
          <p:nvPr>
            <p:ph idx="2" type="pic"/>
          </p:nvPr>
        </p:nvSpPr>
        <p:spPr>
          <a:xfrm>
            <a:off x="8816153" y="2188564"/>
            <a:ext cx="1911244" cy="1911244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19"/>
          <p:cNvSpPr/>
          <p:nvPr>
            <p:ph idx="3" type="pic"/>
          </p:nvPr>
        </p:nvSpPr>
        <p:spPr>
          <a:xfrm>
            <a:off x="1464603" y="2188564"/>
            <a:ext cx="1911244" cy="1911244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19"/>
          <p:cNvSpPr/>
          <p:nvPr>
            <p:ph idx="4" type="pic"/>
          </p:nvPr>
        </p:nvSpPr>
        <p:spPr>
          <a:xfrm>
            <a:off x="3891329" y="2188564"/>
            <a:ext cx="1911244" cy="1911244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19"/>
          <p:cNvSpPr/>
          <p:nvPr>
            <p:ph idx="5" type="pic"/>
          </p:nvPr>
        </p:nvSpPr>
        <p:spPr>
          <a:xfrm>
            <a:off x="6318054" y="2188564"/>
            <a:ext cx="1911244" cy="1911244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7_Custom Layout">
  <p:cSld name="17_Custom Layou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20"/>
          <p:cNvSpPr/>
          <p:nvPr>
            <p:ph idx="3" type="pic"/>
          </p:nvPr>
        </p:nvSpPr>
        <p:spPr>
          <a:xfrm>
            <a:off x="5393635" y="1977188"/>
            <a:ext cx="1404730" cy="1404730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1"/>
          <p:cNvSpPr/>
          <p:nvPr>
            <p:ph idx="2" type="pic"/>
          </p:nvPr>
        </p:nvSpPr>
        <p:spPr>
          <a:xfrm>
            <a:off x="-3815069" y="-6113947"/>
            <a:ext cx="9721727" cy="142872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Custom Layout">
  <p:cSld name="1_Custom Layou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2"/>
          <p:cNvSpPr/>
          <p:nvPr>
            <p:ph idx="2" type="pic"/>
          </p:nvPr>
        </p:nvSpPr>
        <p:spPr>
          <a:xfrm>
            <a:off x="7580877" y="-3001295"/>
            <a:ext cx="4906679" cy="107427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Custom Layout">
  <p:cSld name="5_Custom Layou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3"/>
          <p:cNvSpPr/>
          <p:nvPr>
            <p:ph idx="2" type="pic"/>
          </p:nvPr>
        </p:nvSpPr>
        <p:spPr>
          <a:xfrm>
            <a:off x="-2269119" y="3722899"/>
            <a:ext cx="15347524" cy="687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Thin"/>
              <a:buNone/>
              <a:defRPr b="0" i="0" sz="4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0" name="Google Shape;90;p3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5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"/>
          <p:cNvGrpSpPr/>
          <p:nvPr/>
        </p:nvGrpSpPr>
        <p:grpSpPr>
          <a:xfrm>
            <a:off x="734376" y="803928"/>
            <a:ext cx="2826673" cy="596441"/>
            <a:chOff x="526127" y="859776"/>
            <a:chExt cx="2826673" cy="596441"/>
          </a:xfrm>
        </p:grpSpPr>
        <p:sp>
          <p:nvSpPr>
            <p:cNvPr id="169" name="Google Shape;169;p1"/>
            <p:cNvSpPr txBox="1"/>
            <p:nvPr/>
          </p:nvSpPr>
          <p:spPr>
            <a:xfrm>
              <a:off x="526127" y="859776"/>
              <a:ext cx="2629246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2400"/>
                <a:buFont typeface="Roboto Black"/>
                <a:buNone/>
              </a:pPr>
              <a:r>
                <a:rPr b="1" i="0" lang="en-US" sz="2400" u="none" cap="none" strike="noStrike">
                  <a:solidFill>
                    <a:srgbClr val="3F3F3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THE PROBLEMS</a:t>
              </a:r>
              <a:endParaRPr b="1" i="0" sz="2400" u="none" cap="none" strike="noStrike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</p:txBody>
        </p:sp>
        <p:grpSp>
          <p:nvGrpSpPr>
            <p:cNvPr id="170" name="Google Shape;170;p1"/>
            <p:cNvGrpSpPr/>
            <p:nvPr/>
          </p:nvGrpSpPr>
          <p:grpSpPr>
            <a:xfrm flipH="1">
              <a:off x="621564" y="1328498"/>
              <a:ext cx="2731236" cy="127719"/>
              <a:chOff x="4885458" y="1598332"/>
              <a:chExt cx="6282214" cy="293772"/>
            </a:xfrm>
          </p:grpSpPr>
          <p:cxnSp>
            <p:nvCxnSpPr>
              <p:cNvPr id="171" name="Google Shape;171;p1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F3F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72" name="Google Shape;172;p1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73" name="Google Shape;173;p1"/>
          <p:cNvSpPr txBox="1"/>
          <p:nvPr/>
        </p:nvSpPr>
        <p:spPr>
          <a:xfrm>
            <a:off x="609600" y="1630436"/>
            <a:ext cx="111043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3475B"/>
                </a:solidFill>
                <a:highlight>
                  <a:srgbClr val="FFFFFF"/>
                </a:highlight>
              </a:rPr>
              <a:t>Individuals are getting scammed when transacting with an unknown party because of a lack of trust and distance barriers while informal businesses are struggling to conclude sales sometimes lose customers because of a lack of a business certificate.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1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4275438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0"/>
          <p:cNvSpPr/>
          <p:nvPr/>
        </p:nvSpPr>
        <p:spPr>
          <a:xfrm>
            <a:off x="4738453" y="3443872"/>
            <a:ext cx="2726648" cy="272664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3" name="Google Shape;303;p10"/>
          <p:cNvGrpSpPr/>
          <p:nvPr/>
        </p:nvGrpSpPr>
        <p:grpSpPr>
          <a:xfrm>
            <a:off x="5187024" y="3898220"/>
            <a:ext cx="1817952" cy="1817952"/>
            <a:chOff x="5187024" y="3898220"/>
            <a:chExt cx="1817952" cy="1817952"/>
          </a:xfrm>
        </p:grpSpPr>
        <p:sp>
          <p:nvSpPr>
            <p:cNvPr id="304" name="Google Shape;304;p10"/>
            <p:cNvSpPr/>
            <p:nvPr/>
          </p:nvSpPr>
          <p:spPr>
            <a:xfrm>
              <a:off x="5187024" y="3898220"/>
              <a:ext cx="1817952" cy="1817952"/>
            </a:xfrm>
            <a:prstGeom prst="ellipse">
              <a:avLst/>
            </a:prstGeom>
            <a:solidFill>
              <a:schemeClr val="lt1"/>
            </a:solidFill>
            <a:ln cap="flat" cmpd="sng" w="101600">
              <a:solidFill>
                <a:srgbClr val="01A3B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0"/>
            <p:cNvSpPr/>
            <p:nvPr/>
          </p:nvSpPr>
          <p:spPr>
            <a:xfrm>
              <a:off x="5629367" y="4275438"/>
              <a:ext cx="18473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6000"/>
                <a:buFont typeface="Calibri"/>
                <a:buNone/>
              </a:pPr>
              <a:r>
                <a:t/>
              </a:r>
              <a:endParaRPr b="0" i="0" sz="60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06" name="Google Shape;306;p10"/>
          <p:cNvCxnSpPr/>
          <p:nvPr/>
        </p:nvCxnSpPr>
        <p:spPr>
          <a:xfrm>
            <a:off x="6096000" y="5679007"/>
            <a:ext cx="0" cy="1178993"/>
          </a:xfrm>
          <a:prstGeom prst="straightConnector1">
            <a:avLst/>
          </a:prstGeom>
          <a:noFill/>
          <a:ln cap="flat" cmpd="sng" w="31750">
            <a:solidFill>
              <a:srgbClr val="01A3BB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07" name="Google Shape;307;p10"/>
          <p:cNvGrpSpPr/>
          <p:nvPr/>
        </p:nvGrpSpPr>
        <p:grpSpPr>
          <a:xfrm>
            <a:off x="4730382" y="803928"/>
            <a:ext cx="2731236" cy="596441"/>
            <a:chOff x="7461189" y="803928"/>
            <a:chExt cx="2731236" cy="596441"/>
          </a:xfrm>
        </p:grpSpPr>
        <p:sp>
          <p:nvSpPr>
            <p:cNvPr id="308" name="Google Shape;308;p10"/>
            <p:cNvSpPr txBox="1"/>
            <p:nvPr/>
          </p:nvSpPr>
          <p:spPr>
            <a:xfrm>
              <a:off x="8046788" y="803928"/>
              <a:ext cx="1560043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Roboto Black"/>
                <a:buNone/>
              </a:pPr>
              <a:r>
                <a:rPr b="1" i="0" lang="en-US" sz="2400" u="none" cap="none" strike="noStrike">
                  <a:solidFill>
                    <a:srgbClr val="FFFFF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TIMELINE</a:t>
              </a:r>
              <a:endParaRPr/>
            </a:p>
          </p:txBody>
        </p:sp>
        <p:grpSp>
          <p:nvGrpSpPr>
            <p:cNvPr id="309" name="Google Shape;309;p10"/>
            <p:cNvGrpSpPr/>
            <p:nvPr/>
          </p:nvGrpSpPr>
          <p:grpSpPr>
            <a:xfrm flipH="1">
              <a:off x="7461189" y="1272650"/>
              <a:ext cx="2731236" cy="127719"/>
              <a:chOff x="4885458" y="1598332"/>
              <a:chExt cx="6282214" cy="293772"/>
            </a:xfrm>
          </p:grpSpPr>
          <p:cxnSp>
            <p:nvCxnSpPr>
              <p:cNvPr id="310" name="Google Shape;310;p10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311" name="Google Shape;311;p10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312" name="Google Shape;31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69549" y="4116333"/>
            <a:ext cx="2740487" cy="159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8" name="Google Shape;318;p11"/>
          <p:cNvCxnSpPr/>
          <p:nvPr/>
        </p:nvCxnSpPr>
        <p:spPr>
          <a:xfrm>
            <a:off x="6096000" y="-176304"/>
            <a:ext cx="0" cy="7210609"/>
          </a:xfrm>
          <a:prstGeom prst="straightConnector1">
            <a:avLst/>
          </a:prstGeom>
          <a:noFill/>
          <a:ln cap="flat" cmpd="sng" w="31750">
            <a:solidFill>
              <a:srgbClr val="01A3B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9" name="Google Shape;319;p11"/>
          <p:cNvSpPr/>
          <p:nvPr/>
        </p:nvSpPr>
        <p:spPr>
          <a:xfrm>
            <a:off x="5629469" y="831228"/>
            <a:ext cx="933061" cy="933061"/>
          </a:xfrm>
          <a:prstGeom prst="ellipse">
            <a:avLst/>
          </a:prstGeom>
          <a:solidFill>
            <a:srgbClr val="3F3F3F"/>
          </a:solidFill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1"/>
          <p:cNvSpPr/>
          <p:nvPr/>
        </p:nvSpPr>
        <p:spPr>
          <a:xfrm>
            <a:off x="5675050" y="1113597"/>
            <a:ext cx="84189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1" lang="en-US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25-11-19</a:t>
            </a:r>
            <a:endParaRPr b="1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1" name="Google Shape;321;p11"/>
          <p:cNvCxnSpPr/>
          <p:nvPr/>
        </p:nvCxnSpPr>
        <p:spPr>
          <a:xfrm rot="10800000">
            <a:off x="6413913" y="1297758"/>
            <a:ext cx="777767" cy="0"/>
          </a:xfrm>
          <a:prstGeom prst="straightConnector1">
            <a:avLst/>
          </a:prstGeom>
          <a:noFill/>
          <a:ln cap="flat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22" name="Google Shape;322;p11"/>
          <p:cNvSpPr/>
          <p:nvPr/>
        </p:nvSpPr>
        <p:spPr>
          <a:xfrm flipH="1">
            <a:off x="7161408" y="1267486"/>
            <a:ext cx="60543" cy="60543"/>
          </a:xfrm>
          <a:prstGeom prst="ellipse">
            <a:avLst/>
          </a:prstGeom>
          <a:solidFill>
            <a:srgbClr val="01A3B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7427168" y="1113091"/>
            <a:ext cx="301460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</a:pPr>
            <a:r>
              <a:rPr b="1" lang="en-US" sz="18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FIRST </a:t>
            </a:r>
            <a:r>
              <a:rPr b="1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OFFICIAL LAUNCH</a:t>
            </a:r>
            <a:endParaRPr b="1" i="0" sz="18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7427169" y="1482423"/>
            <a:ext cx="2214688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Roboto Light"/>
              <a:buNone/>
            </a:pPr>
            <a:r>
              <a:rPr b="0" i="0" lang="en-US" sz="1100" u="none" cap="none" strike="noStrike">
                <a:solidFill>
                  <a:srgbClr val="3F3F3F"/>
                </a:solidFill>
                <a:latin typeface="Roboto Light"/>
                <a:ea typeface="Roboto Light"/>
                <a:cs typeface="Roboto Light"/>
                <a:sym typeface="Roboto Light"/>
              </a:rPr>
              <a:t>We will be launching our Mobile Application</a:t>
            </a:r>
            <a:endParaRPr b="0" i="0" sz="1100" u="none" cap="none" strike="noStrike">
              <a:solidFill>
                <a:srgbClr val="3F3F3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5" name="Google Shape;325;p11"/>
          <p:cNvSpPr/>
          <p:nvPr/>
        </p:nvSpPr>
        <p:spPr>
          <a:xfrm>
            <a:off x="5629469" y="2230819"/>
            <a:ext cx="933061" cy="933061"/>
          </a:xfrm>
          <a:prstGeom prst="ellipse">
            <a:avLst/>
          </a:prstGeom>
          <a:solidFill>
            <a:srgbClr val="3F3F3F"/>
          </a:solidFill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11"/>
          <p:cNvSpPr/>
          <p:nvPr/>
        </p:nvSpPr>
        <p:spPr>
          <a:xfrm>
            <a:off x="5680446" y="2519825"/>
            <a:ext cx="841897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01-01-20</a:t>
            </a:r>
            <a:endParaRPr b="1"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7" name="Google Shape;327;p11"/>
          <p:cNvCxnSpPr/>
          <p:nvPr/>
        </p:nvCxnSpPr>
        <p:spPr>
          <a:xfrm>
            <a:off x="5002209" y="2697349"/>
            <a:ext cx="777767" cy="0"/>
          </a:xfrm>
          <a:prstGeom prst="straightConnector1">
            <a:avLst/>
          </a:prstGeom>
          <a:noFill/>
          <a:ln cap="flat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28" name="Google Shape;328;p11"/>
          <p:cNvSpPr/>
          <p:nvPr/>
        </p:nvSpPr>
        <p:spPr>
          <a:xfrm>
            <a:off x="4971938" y="2667077"/>
            <a:ext cx="60543" cy="60543"/>
          </a:xfrm>
          <a:prstGeom prst="ellipse">
            <a:avLst/>
          </a:prstGeom>
          <a:solidFill>
            <a:srgbClr val="01A3B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11"/>
          <p:cNvSpPr txBox="1"/>
          <p:nvPr/>
        </p:nvSpPr>
        <p:spPr>
          <a:xfrm>
            <a:off x="7604760" y="4392952"/>
            <a:ext cx="362363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</a:pPr>
            <a:r>
              <a:rPr b="1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SECOND OFFICIAL LAUNCH</a:t>
            </a:r>
            <a:endParaRPr b="1" i="0" sz="18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11"/>
          <p:cNvSpPr txBox="1"/>
          <p:nvPr/>
        </p:nvSpPr>
        <p:spPr>
          <a:xfrm>
            <a:off x="7604760" y="4762660"/>
            <a:ext cx="3095065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Roboto Thin"/>
              <a:buNone/>
            </a:pPr>
            <a:r>
              <a:rPr lang="en-US" sz="1100">
                <a:solidFill>
                  <a:srgbClr val="595959"/>
                </a:solidFill>
                <a:latin typeface="Roboto Thin"/>
                <a:ea typeface="Roboto Thin"/>
                <a:cs typeface="Roboto Thin"/>
                <a:sym typeface="Roboto Thin"/>
              </a:rPr>
              <a:t>We will be launching our, web application and API for business</a:t>
            </a:r>
            <a:endParaRPr b="0" i="0" sz="1100" u="none" cap="none" strike="noStrike">
              <a:solidFill>
                <a:srgbClr val="59595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31" name="Google Shape;331;p11"/>
          <p:cNvSpPr/>
          <p:nvPr/>
        </p:nvSpPr>
        <p:spPr>
          <a:xfrm>
            <a:off x="5629469" y="4191550"/>
            <a:ext cx="933061" cy="933061"/>
          </a:xfrm>
          <a:prstGeom prst="ellipse">
            <a:avLst/>
          </a:prstGeom>
          <a:solidFill>
            <a:srgbClr val="3F3F3F"/>
          </a:solidFill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11"/>
          <p:cNvSpPr/>
          <p:nvPr/>
        </p:nvSpPr>
        <p:spPr>
          <a:xfrm>
            <a:off x="5651602" y="4486474"/>
            <a:ext cx="84189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20-02-20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3" name="Google Shape;333;p11"/>
          <p:cNvCxnSpPr/>
          <p:nvPr/>
        </p:nvCxnSpPr>
        <p:spPr>
          <a:xfrm rot="10800000">
            <a:off x="6413913" y="4658080"/>
            <a:ext cx="777767" cy="0"/>
          </a:xfrm>
          <a:prstGeom prst="straightConnector1">
            <a:avLst/>
          </a:prstGeom>
          <a:noFill/>
          <a:ln cap="flat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4" name="Google Shape;334;p11"/>
          <p:cNvSpPr/>
          <p:nvPr/>
        </p:nvSpPr>
        <p:spPr>
          <a:xfrm flipH="1">
            <a:off x="7161408" y="4627808"/>
            <a:ext cx="60543" cy="60543"/>
          </a:xfrm>
          <a:prstGeom prst="ellipse">
            <a:avLst/>
          </a:prstGeom>
          <a:solidFill>
            <a:srgbClr val="01A3B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11"/>
          <p:cNvSpPr txBox="1"/>
          <p:nvPr/>
        </p:nvSpPr>
        <p:spPr>
          <a:xfrm>
            <a:off x="2885405" y="2519825"/>
            <a:ext cx="197573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</a:pPr>
            <a:r>
              <a:rPr b="1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PARTNERSHIPS</a:t>
            </a:r>
            <a:endParaRPr b="1" i="0" sz="18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11"/>
          <p:cNvSpPr/>
          <p:nvPr/>
        </p:nvSpPr>
        <p:spPr>
          <a:xfrm>
            <a:off x="2885405" y="2865872"/>
            <a:ext cx="2718017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Roboto Light"/>
              <a:buNone/>
            </a:pPr>
            <a:r>
              <a:rPr lang="en-US" sz="1100">
                <a:solidFill>
                  <a:srgbClr val="3F3F3F"/>
                </a:solidFill>
                <a:latin typeface="Roboto Light"/>
                <a:ea typeface="Roboto Light"/>
                <a:cs typeface="Roboto Light"/>
                <a:sym typeface="Roboto Light"/>
              </a:rPr>
              <a:t>Targeting 5K users for our mobile app in playstore</a:t>
            </a:r>
            <a:endParaRPr b="0" i="0" sz="1100" u="none" cap="none" strike="noStrike">
              <a:solidFill>
                <a:srgbClr val="3F3F3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2"/>
          <p:cNvSpPr/>
          <p:nvPr/>
        </p:nvSpPr>
        <p:spPr>
          <a:xfrm>
            <a:off x="-1772816" y="4926045"/>
            <a:ext cx="7552792" cy="1968168"/>
          </a:xfrm>
          <a:custGeom>
            <a:rect b="b" l="l" r="r" t="t"/>
            <a:pathLst>
              <a:path extrusionOk="0" h="1086621" w="8683625">
                <a:moveTo>
                  <a:pt x="4495800" y="0"/>
                </a:moveTo>
                <a:lnTo>
                  <a:pt x="4595813" y="1588"/>
                </a:lnTo>
                <a:lnTo>
                  <a:pt x="4595813" y="23813"/>
                </a:lnTo>
                <a:lnTo>
                  <a:pt x="4656138" y="23813"/>
                </a:lnTo>
                <a:lnTo>
                  <a:pt x="4651375" y="828676"/>
                </a:lnTo>
                <a:lnTo>
                  <a:pt x="4802188" y="828676"/>
                </a:lnTo>
                <a:lnTo>
                  <a:pt x="4803775" y="615950"/>
                </a:lnTo>
                <a:lnTo>
                  <a:pt x="4916488" y="615950"/>
                </a:lnTo>
                <a:lnTo>
                  <a:pt x="4919663" y="441325"/>
                </a:lnTo>
                <a:lnTo>
                  <a:pt x="5086350" y="441325"/>
                </a:lnTo>
                <a:lnTo>
                  <a:pt x="5086350" y="496888"/>
                </a:lnTo>
                <a:lnTo>
                  <a:pt x="5124450" y="500063"/>
                </a:lnTo>
                <a:lnTo>
                  <a:pt x="5122863" y="633413"/>
                </a:lnTo>
                <a:lnTo>
                  <a:pt x="5170488" y="633413"/>
                </a:lnTo>
                <a:lnTo>
                  <a:pt x="5172075" y="588963"/>
                </a:lnTo>
                <a:lnTo>
                  <a:pt x="5280025" y="588963"/>
                </a:lnTo>
                <a:lnTo>
                  <a:pt x="5280025" y="639763"/>
                </a:lnTo>
                <a:lnTo>
                  <a:pt x="5330825" y="639763"/>
                </a:lnTo>
                <a:lnTo>
                  <a:pt x="5327650" y="728663"/>
                </a:lnTo>
                <a:lnTo>
                  <a:pt x="5359400" y="728663"/>
                </a:lnTo>
                <a:lnTo>
                  <a:pt x="5359400" y="396875"/>
                </a:lnTo>
                <a:lnTo>
                  <a:pt x="5391150" y="396875"/>
                </a:lnTo>
                <a:lnTo>
                  <a:pt x="5391150" y="333375"/>
                </a:lnTo>
                <a:lnTo>
                  <a:pt x="5446713" y="333375"/>
                </a:lnTo>
                <a:lnTo>
                  <a:pt x="5522913" y="333375"/>
                </a:lnTo>
                <a:lnTo>
                  <a:pt x="5522913" y="365125"/>
                </a:lnTo>
                <a:lnTo>
                  <a:pt x="5586413" y="368300"/>
                </a:lnTo>
                <a:lnTo>
                  <a:pt x="5586413" y="557213"/>
                </a:lnTo>
                <a:lnTo>
                  <a:pt x="5651500" y="557213"/>
                </a:lnTo>
                <a:lnTo>
                  <a:pt x="5651500" y="515938"/>
                </a:lnTo>
                <a:lnTo>
                  <a:pt x="5726113" y="515938"/>
                </a:lnTo>
                <a:lnTo>
                  <a:pt x="5726113" y="547688"/>
                </a:lnTo>
                <a:lnTo>
                  <a:pt x="5819775" y="547688"/>
                </a:lnTo>
                <a:lnTo>
                  <a:pt x="5819775" y="617538"/>
                </a:lnTo>
                <a:lnTo>
                  <a:pt x="5854700" y="617538"/>
                </a:lnTo>
                <a:lnTo>
                  <a:pt x="5854700" y="584200"/>
                </a:lnTo>
                <a:lnTo>
                  <a:pt x="5886450" y="584200"/>
                </a:lnTo>
                <a:lnTo>
                  <a:pt x="5886450" y="547688"/>
                </a:lnTo>
                <a:lnTo>
                  <a:pt x="5962650" y="547688"/>
                </a:lnTo>
                <a:lnTo>
                  <a:pt x="5959475" y="584200"/>
                </a:lnTo>
                <a:lnTo>
                  <a:pt x="6011863" y="584200"/>
                </a:lnTo>
                <a:lnTo>
                  <a:pt x="6011863" y="608013"/>
                </a:lnTo>
                <a:lnTo>
                  <a:pt x="6035675" y="608013"/>
                </a:lnTo>
                <a:lnTo>
                  <a:pt x="6035675" y="681038"/>
                </a:lnTo>
                <a:lnTo>
                  <a:pt x="6072188" y="681038"/>
                </a:lnTo>
                <a:lnTo>
                  <a:pt x="6072188" y="633413"/>
                </a:lnTo>
                <a:lnTo>
                  <a:pt x="6149975" y="633413"/>
                </a:lnTo>
                <a:lnTo>
                  <a:pt x="6149975" y="603250"/>
                </a:lnTo>
                <a:lnTo>
                  <a:pt x="6183313" y="603250"/>
                </a:lnTo>
                <a:lnTo>
                  <a:pt x="6183313" y="584200"/>
                </a:lnTo>
                <a:lnTo>
                  <a:pt x="6254750" y="587375"/>
                </a:lnTo>
                <a:lnTo>
                  <a:pt x="6254750" y="620713"/>
                </a:lnTo>
                <a:lnTo>
                  <a:pt x="6307138" y="620713"/>
                </a:lnTo>
                <a:lnTo>
                  <a:pt x="6307138" y="657226"/>
                </a:lnTo>
                <a:lnTo>
                  <a:pt x="6367463" y="657226"/>
                </a:lnTo>
                <a:lnTo>
                  <a:pt x="6367463" y="700088"/>
                </a:lnTo>
                <a:lnTo>
                  <a:pt x="6396038" y="700088"/>
                </a:lnTo>
                <a:lnTo>
                  <a:pt x="6396038" y="923926"/>
                </a:lnTo>
                <a:lnTo>
                  <a:pt x="6410325" y="923926"/>
                </a:lnTo>
                <a:lnTo>
                  <a:pt x="6410325" y="863601"/>
                </a:lnTo>
                <a:lnTo>
                  <a:pt x="6435725" y="863601"/>
                </a:lnTo>
                <a:lnTo>
                  <a:pt x="6438900" y="671513"/>
                </a:lnTo>
                <a:lnTo>
                  <a:pt x="6454775" y="671513"/>
                </a:lnTo>
                <a:lnTo>
                  <a:pt x="6454775" y="639763"/>
                </a:lnTo>
                <a:lnTo>
                  <a:pt x="6510338" y="639763"/>
                </a:lnTo>
                <a:lnTo>
                  <a:pt x="6510338" y="668338"/>
                </a:lnTo>
                <a:lnTo>
                  <a:pt x="6526213" y="668338"/>
                </a:lnTo>
                <a:lnTo>
                  <a:pt x="6526213" y="839788"/>
                </a:lnTo>
                <a:lnTo>
                  <a:pt x="6551613" y="839788"/>
                </a:lnTo>
                <a:lnTo>
                  <a:pt x="6551613" y="587375"/>
                </a:lnTo>
                <a:lnTo>
                  <a:pt x="6699250" y="587375"/>
                </a:lnTo>
                <a:lnTo>
                  <a:pt x="6699250" y="655638"/>
                </a:lnTo>
                <a:lnTo>
                  <a:pt x="6718300" y="655638"/>
                </a:lnTo>
                <a:lnTo>
                  <a:pt x="6718300" y="733426"/>
                </a:lnTo>
                <a:lnTo>
                  <a:pt x="6727825" y="733426"/>
                </a:lnTo>
                <a:lnTo>
                  <a:pt x="6727825" y="939801"/>
                </a:lnTo>
                <a:lnTo>
                  <a:pt x="6767513" y="939801"/>
                </a:lnTo>
                <a:lnTo>
                  <a:pt x="6767513" y="911226"/>
                </a:lnTo>
                <a:lnTo>
                  <a:pt x="6786563" y="911226"/>
                </a:lnTo>
                <a:lnTo>
                  <a:pt x="6786563" y="839788"/>
                </a:lnTo>
                <a:lnTo>
                  <a:pt x="6802438" y="839788"/>
                </a:lnTo>
                <a:lnTo>
                  <a:pt x="6804025" y="555625"/>
                </a:lnTo>
                <a:lnTo>
                  <a:pt x="6915150" y="555625"/>
                </a:lnTo>
                <a:lnTo>
                  <a:pt x="6915150" y="727076"/>
                </a:lnTo>
                <a:lnTo>
                  <a:pt x="6931025" y="727076"/>
                </a:lnTo>
                <a:lnTo>
                  <a:pt x="6931025" y="842963"/>
                </a:lnTo>
                <a:lnTo>
                  <a:pt x="6980237" y="842963"/>
                </a:lnTo>
                <a:lnTo>
                  <a:pt x="6980237" y="950913"/>
                </a:lnTo>
                <a:lnTo>
                  <a:pt x="7011987" y="950913"/>
                </a:lnTo>
                <a:lnTo>
                  <a:pt x="7011987" y="892176"/>
                </a:lnTo>
                <a:lnTo>
                  <a:pt x="7065963" y="892176"/>
                </a:lnTo>
                <a:lnTo>
                  <a:pt x="7065963" y="857251"/>
                </a:lnTo>
                <a:lnTo>
                  <a:pt x="7246937" y="857251"/>
                </a:lnTo>
                <a:lnTo>
                  <a:pt x="7246937" y="820738"/>
                </a:lnTo>
                <a:lnTo>
                  <a:pt x="7291387" y="820738"/>
                </a:lnTo>
                <a:lnTo>
                  <a:pt x="7291387" y="865188"/>
                </a:lnTo>
                <a:lnTo>
                  <a:pt x="7339013" y="865188"/>
                </a:lnTo>
                <a:lnTo>
                  <a:pt x="7339013" y="963613"/>
                </a:lnTo>
                <a:lnTo>
                  <a:pt x="7378700" y="963613"/>
                </a:lnTo>
                <a:lnTo>
                  <a:pt x="7378700" y="873126"/>
                </a:lnTo>
                <a:lnTo>
                  <a:pt x="7404100" y="873126"/>
                </a:lnTo>
                <a:lnTo>
                  <a:pt x="7407275" y="728663"/>
                </a:lnTo>
                <a:lnTo>
                  <a:pt x="7434263" y="728663"/>
                </a:lnTo>
                <a:lnTo>
                  <a:pt x="7434263" y="671513"/>
                </a:lnTo>
                <a:lnTo>
                  <a:pt x="7466013" y="671513"/>
                </a:lnTo>
                <a:lnTo>
                  <a:pt x="7486650" y="644526"/>
                </a:lnTo>
                <a:lnTo>
                  <a:pt x="7543800" y="644526"/>
                </a:lnTo>
                <a:lnTo>
                  <a:pt x="7543800" y="341313"/>
                </a:lnTo>
                <a:lnTo>
                  <a:pt x="7662863" y="341313"/>
                </a:lnTo>
                <a:lnTo>
                  <a:pt x="7662863" y="649288"/>
                </a:lnTo>
                <a:lnTo>
                  <a:pt x="7727950" y="649288"/>
                </a:lnTo>
                <a:lnTo>
                  <a:pt x="7726363" y="887413"/>
                </a:lnTo>
                <a:lnTo>
                  <a:pt x="7766050" y="887413"/>
                </a:lnTo>
                <a:lnTo>
                  <a:pt x="7766050" y="592138"/>
                </a:lnTo>
                <a:lnTo>
                  <a:pt x="7867650" y="595313"/>
                </a:lnTo>
                <a:lnTo>
                  <a:pt x="7867650" y="623888"/>
                </a:lnTo>
                <a:lnTo>
                  <a:pt x="7967663" y="623888"/>
                </a:lnTo>
                <a:lnTo>
                  <a:pt x="7966075" y="731838"/>
                </a:lnTo>
                <a:lnTo>
                  <a:pt x="8015287" y="731838"/>
                </a:lnTo>
                <a:lnTo>
                  <a:pt x="8015287" y="652463"/>
                </a:lnTo>
                <a:lnTo>
                  <a:pt x="8086725" y="652463"/>
                </a:lnTo>
                <a:lnTo>
                  <a:pt x="8089900" y="611188"/>
                </a:lnTo>
                <a:lnTo>
                  <a:pt x="8151813" y="611188"/>
                </a:lnTo>
                <a:lnTo>
                  <a:pt x="8151813" y="871538"/>
                </a:lnTo>
                <a:lnTo>
                  <a:pt x="8251825" y="871538"/>
                </a:lnTo>
                <a:lnTo>
                  <a:pt x="8255000" y="573088"/>
                </a:lnTo>
                <a:lnTo>
                  <a:pt x="8274050" y="573088"/>
                </a:lnTo>
                <a:lnTo>
                  <a:pt x="8274050" y="547688"/>
                </a:lnTo>
                <a:lnTo>
                  <a:pt x="8375650" y="549275"/>
                </a:lnTo>
                <a:lnTo>
                  <a:pt x="8375650" y="595313"/>
                </a:lnTo>
                <a:lnTo>
                  <a:pt x="8494712" y="596900"/>
                </a:lnTo>
                <a:lnTo>
                  <a:pt x="8491538" y="900113"/>
                </a:lnTo>
                <a:lnTo>
                  <a:pt x="8547100" y="900113"/>
                </a:lnTo>
                <a:lnTo>
                  <a:pt x="8547100" y="992188"/>
                </a:lnTo>
                <a:lnTo>
                  <a:pt x="8607425" y="992188"/>
                </a:lnTo>
                <a:lnTo>
                  <a:pt x="8610600" y="881063"/>
                </a:lnTo>
                <a:lnTo>
                  <a:pt x="8642350" y="881063"/>
                </a:lnTo>
                <a:lnTo>
                  <a:pt x="8642350" y="836613"/>
                </a:lnTo>
                <a:lnTo>
                  <a:pt x="8683625" y="836613"/>
                </a:lnTo>
                <a:lnTo>
                  <a:pt x="8683625" y="1086621"/>
                </a:lnTo>
                <a:lnTo>
                  <a:pt x="0" y="1086621"/>
                </a:lnTo>
                <a:lnTo>
                  <a:pt x="0" y="1035051"/>
                </a:lnTo>
                <a:lnTo>
                  <a:pt x="84138" y="1035051"/>
                </a:lnTo>
                <a:lnTo>
                  <a:pt x="84138" y="963613"/>
                </a:lnTo>
                <a:lnTo>
                  <a:pt x="131763" y="963613"/>
                </a:lnTo>
                <a:lnTo>
                  <a:pt x="131763" y="927101"/>
                </a:lnTo>
                <a:lnTo>
                  <a:pt x="176213" y="927101"/>
                </a:lnTo>
                <a:lnTo>
                  <a:pt x="176213" y="960438"/>
                </a:lnTo>
                <a:lnTo>
                  <a:pt x="258763" y="963613"/>
                </a:lnTo>
                <a:lnTo>
                  <a:pt x="258763" y="992188"/>
                </a:lnTo>
                <a:lnTo>
                  <a:pt x="303213" y="992188"/>
                </a:lnTo>
                <a:lnTo>
                  <a:pt x="300038" y="1052513"/>
                </a:lnTo>
                <a:lnTo>
                  <a:pt x="355600" y="1052513"/>
                </a:lnTo>
                <a:lnTo>
                  <a:pt x="358775" y="984251"/>
                </a:lnTo>
                <a:lnTo>
                  <a:pt x="420688" y="984251"/>
                </a:lnTo>
                <a:lnTo>
                  <a:pt x="420688" y="823913"/>
                </a:lnTo>
                <a:lnTo>
                  <a:pt x="468313" y="823913"/>
                </a:lnTo>
                <a:lnTo>
                  <a:pt x="468313" y="796926"/>
                </a:lnTo>
                <a:lnTo>
                  <a:pt x="519113" y="796926"/>
                </a:lnTo>
                <a:lnTo>
                  <a:pt x="519113" y="828676"/>
                </a:lnTo>
                <a:lnTo>
                  <a:pt x="536575" y="828676"/>
                </a:lnTo>
                <a:lnTo>
                  <a:pt x="536575" y="765176"/>
                </a:lnTo>
                <a:lnTo>
                  <a:pt x="600075" y="765176"/>
                </a:lnTo>
                <a:lnTo>
                  <a:pt x="600075" y="800101"/>
                </a:lnTo>
                <a:lnTo>
                  <a:pt x="631825" y="800101"/>
                </a:lnTo>
                <a:lnTo>
                  <a:pt x="631825" y="992188"/>
                </a:lnTo>
                <a:lnTo>
                  <a:pt x="668338" y="992188"/>
                </a:lnTo>
                <a:lnTo>
                  <a:pt x="668338" y="1031876"/>
                </a:lnTo>
                <a:lnTo>
                  <a:pt x="711200" y="1031876"/>
                </a:lnTo>
                <a:lnTo>
                  <a:pt x="712788" y="747713"/>
                </a:lnTo>
                <a:lnTo>
                  <a:pt x="763588" y="747713"/>
                </a:lnTo>
                <a:lnTo>
                  <a:pt x="763588" y="715963"/>
                </a:lnTo>
                <a:lnTo>
                  <a:pt x="879475" y="715963"/>
                </a:lnTo>
                <a:lnTo>
                  <a:pt x="879475" y="747713"/>
                </a:lnTo>
                <a:lnTo>
                  <a:pt x="936625" y="749301"/>
                </a:lnTo>
                <a:lnTo>
                  <a:pt x="936625" y="1023938"/>
                </a:lnTo>
                <a:lnTo>
                  <a:pt x="1174750" y="1027113"/>
                </a:lnTo>
                <a:lnTo>
                  <a:pt x="1176338" y="628650"/>
                </a:lnTo>
                <a:lnTo>
                  <a:pt x="1203325" y="628650"/>
                </a:lnTo>
                <a:lnTo>
                  <a:pt x="1203325" y="592138"/>
                </a:lnTo>
                <a:lnTo>
                  <a:pt x="1268413" y="592138"/>
                </a:lnTo>
                <a:lnTo>
                  <a:pt x="1268413" y="623888"/>
                </a:lnTo>
                <a:lnTo>
                  <a:pt x="1312863" y="623888"/>
                </a:lnTo>
                <a:lnTo>
                  <a:pt x="1311275" y="1019176"/>
                </a:lnTo>
                <a:lnTo>
                  <a:pt x="1352550" y="1019176"/>
                </a:lnTo>
                <a:lnTo>
                  <a:pt x="1352550" y="665163"/>
                </a:lnTo>
                <a:lnTo>
                  <a:pt x="1382713" y="665163"/>
                </a:lnTo>
                <a:lnTo>
                  <a:pt x="1382713" y="625475"/>
                </a:lnTo>
                <a:lnTo>
                  <a:pt x="1463675" y="625475"/>
                </a:lnTo>
                <a:lnTo>
                  <a:pt x="1463675" y="655638"/>
                </a:lnTo>
                <a:lnTo>
                  <a:pt x="1495425" y="655638"/>
                </a:lnTo>
                <a:lnTo>
                  <a:pt x="1495425" y="865188"/>
                </a:lnTo>
                <a:lnTo>
                  <a:pt x="1531938" y="865188"/>
                </a:lnTo>
                <a:lnTo>
                  <a:pt x="1531938" y="823913"/>
                </a:lnTo>
                <a:lnTo>
                  <a:pt x="1568450" y="823913"/>
                </a:lnTo>
                <a:lnTo>
                  <a:pt x="1568450" y="865188"/>
                </a:lnTo>
                <a:lnTo>
                  <a:pt x="1603375" y="865188"/>
                </a:lnTo>
                <a:lnTo>
                  <a:pt x="1603375" y="796926"/>
                </a:lnTo>
                <a:lnTo>
                  <a:pt x="1790700" y="796926"/>
                </a:lnTo>
                <a:lnTo>
                  <a:pt x="1790700" y="1011238"/>
                </a:lnTo>
                <a:lnTo>
                  <a:pt x="1847850" y="1011238"/>
                </a:lnTo>
                <a:lnTo>
                  <a:pt x="1851025" y="868363"/>
                </a:lnTo>
                <a:lnTo>
                  <a:pt x="2032000" y="868363"/>
                </a:lnTo>
                <a:lnTo>
                  <a:pt x="2032000" y="996951"/>
                </a:lnTo>
                <a:lnTo>
                  <a:pt x="2127250" y="996951"/>
                </a:lnTo>
                <a:lnTo>
                  <a:pt x="2127250" y="763588"/>
                </a:lnTo>
                <a:lnTo>
                  <a:pt x="2159000" y="763588"/>
                </a:lnTo>
                <a:lnTo>
                  <a:pt x="2159000" y="723901"/>
                </a:lnTo>
                <a:lnTo>
                  <a:pt x="2227263" y="723901"/>
                </a:lnTo>
                <a:lnTo>
                  <a:pt x="2227263" y="760413"/>
                </a:lnTo>
                <a:lnTo>
                  <a:pt x="2300288" y="760413"/>
                </a:lnTo>
                <a:lnTo>
                  <a:pt x="2300288" y="800101"/>
                </a:lnTo>
                <a:lnTo>
                  <a:pt x="2363788" y="800101"/>
                </a:lnTo>
                <a:lnTo>
                  <a:pt x="2363788" y="1008063"/>
                </a:lnTo>
                <a:lnTo>
                  <a:pt x="2406650" y="1008063"/>
                </a:lnTo>
                <a:lnTo>
                  <a:pt x="2406650" y="857251"/>
                </a:lnTo>
                <a:lnTo>
                  <a:pt x="2432050" y="857251"/>
                </a:lnTo>
                <a:lnTo>
                  <a:pt x="2432050" y="820738"/>
                </a:lnTo>
                <a:lnTo>
                  <a:pt x="2506663" y="820738"/>
                </a:lnTo>
                <a:lnTo>
                  <a:pt x="2503488" y="857251"/>
                </a:lnTo>
                <a:lnTo>
                  <a:pt x="2551113" y="857251"/>
                </a:lnTo>
                <a:lnTo>
                  <a:pt x="2551113" y="976313"/>
                </a:lnTo>
                <a:lnTo>
                  <a:pt x="2716213" y="976313"/>
                </a:lnTo>
                <a:lnTo>
                  <a:pt x="2716213" y="531813"/>
                </a:lnTo>
                <a:lnTo>
                  <a:pt x="2738438" y="531813"/>
                </a:lnTo>
                <a:lnTo>
                  <a:pt x="2738438" y="423863"/>
                </a:lnTo>
                <a:lnTo>
                  <a:pt x="2768600" y="423863"/>
                </a:lnTo>
                <a:lnTo>
                  <a:pt x="2768600" y="355600"/>
                </a:lnTo>
                <a:lnTo>
                  <a:pt x="2952750" y="357188"/>
                </a:lnTo>
                <a:lnTo>
                  <a:pt x="2952750" y="420688"/>
                </a:lnTo>
                <a:lnTo>
                  <a:pt x="3008313" y="420688"/>
                </a:lnTo>
                <a:lnTo>
                  <a:pt x="3006725" y="1004888"/>
                </a:lnTo>
                <a:lnTo>
                  <a:pt x="3063875" y="1004888"/>
                </a:lnTo>
                <a:lnTo>
                  <a:pt x="3063875" y="736601"/>
                </a:lnTo>
                <a:lnTo>
                  <a:pt x="3092450" y="736601"/>
                </a:lnTo>
                <a:lnTo>
                  <a:pt x="3092450" y="660401"/>
                </a:lnTo>
                <a:lnTo>
                  <a:pt x="3132138" y="660401"/>
                </a:lnTo>
                <a:lnTo>
                  <a:pt x="3132138" y="696913"/>
                </a:lnTo>
                <a:lnTo>
                  <a:pt x="3179763" y="696913"/>
                </a:lnTo>
                <a:lnTo>
                  <a:pt x="3179763" y="723901"/>
                </a:lnTo>
                <a:lnTo>
                  <a:pt x="3222625" y="723901"/>
                </a:lnTo>
                <a:lnTo>
                  <a:pt x="3219450" y="1008063"/>
                </a:lnTo>
                <a:lnTo>
                  <a:pt x="3254375" y="1008063"/>
                </a:lnTo>
                <a:lnTo>
                  <a:pt x="3254375" y="950913"/>
                </a:lnTo>
                <a:lnTo>
                  <a:pt x="3300413" y="950913"/>
                </a:lnTo>
                <a:lnTo>
                  <a:pt x="3303588" y="652463"/>
                </a:lnTo>
                <a:lnTo>
                  <a:pt x="3322638" y="652463"/>
                </a:lnTo>
                <a:lnTo>
                  <a:pt x="3340100" y="628650"/>
                </a:lnTo>
                <a:lnTo>
                  <a:pt x="3408363" y="628650"/>
                </a:lnTo>
                <a:lnTo>
                  <a:pt x="3408363" y="657226"/>
                </a:lnTo>
                <a:lnTo>
                  <a:pt x="3440113" y="657226"/>
                </a:lnTo>
                <a:lnTo>
                  <a:pt x="3440113" y="989013"/>
                </a:lnTo>
                <a:lnTo>
                  <a:pt x="3600450" y="992188"/>
                </a:lnTo>
                <a:lnTo>
                  <a:pt x="3603625" y="508000"/>
                </a:lnTo>
                <a:lnTo>
                  <a:pt x="3684588" y="508000"/>
                </a:lnTo>
                <a:lnTo>
                  <a:pt x="3684588" y="547688"/>
                </a:lnTo>
                <a:lnTo>
                  <a:pt x="3706813" y="547688"/>
                </a:lnTo>
                <a:lnTo>
                  <a:pt x="3706813" y="520700"/>
                </a:lnTo>
                <a:lnTo>
                  <a:pt x="3827463" y="520700"/>
                </a:lnTo>
                <a:lnTo>
                  <a:pt x="3827463" y="557213"/>
                </a:lnTo>
                <a:lnTo>
                  <a:pt x="3863975" y="557213"/>
                </a:lnTo>
                <a:lnTo>
                  <a:pt x="3863975" y="989013"/>
                </a:lnTo>
                <a:lnTo>
                  <a:pt x="3911600" y="989013"/>
                </a:lnTo>
                <a:lnTo>
                  <a:pt x="3911600" y="852488"/>
                </a:lnTo>
                <a:lnTo>
                  <a:pt x="3948113" y="855663"/>
                </a:lnTo>
                <a:lnTo>
                  <a:pt x="3948113" y="815976"/>
                </a:lnTo>
                <a:lnTo>
                  <a:pt x="3998913" y="815976"/>
                </a:lnTo>
                <a:lnTo>
                  <a:pt x="3998913" y="855663"/>
                </a:lnTo>
                <a:lnTo>
                  <a:pt x="4051300" y="855663"/>
                </a:lnTo>
                <a:lnTo>
                  <a:pt x="4048125" y="987426"/>
                </a:lnTo>
                <a:lnTo>
                  <a:pt x="4124325" y="987426"/>
                </a:lnTo>
                <a:lnTo>
                  <a:pt x="4124325" y="660401"/>
                </a:lnTo>
                <a:lnTo>
                  <a:pt x="4151313" y="660401"/>
                </a:lnTo>
                <a:lnTo>
                  <a:pt x="4151313" y="547688"/>
                </a:lnTo>
                <a:lnTo>
                  <a:pt x="4319588" y="547688"/>
                </a:lnTo>
                <a:lnTo>
                  <a:pt x="4319588" y="596900"/>
                </a:lnTo>
                <a:lnTo>
                  <a:pt x="4364038" y="596900"/>
                </a:lnTo>
                <a:lnTo>
                  <a:pt x="4362450" y="808038"/>
                </a:lnTo>
                <a:lnTo>
                  <a:pt x="4478338" y="808038"/>
                </a:lnTo>
                <a:lnTo>
                  <a:pt x="4479925" y="46038"/>
                </a:lnTo>
                <a:lnTo>
                  <a:pt x="4495800" y="4603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5355770" y="4489785"/>
            <a:ext cx="7341657" cy="2404428"/>
          </a:xfrm>
          <a:custGeom>
            <a:rect b="b" l="l" r="r" t="t"/>
            <a:pathLst>
              <a:path extrusionOk="0" h="1086621" w="8683625">
                <a:moveTo>
                  <a:pt x="4495800" y="0"/>
                </a:moveTo>
                <a:lnTo>
                  <a:pt x="4595813" y="1588"/>
                </a:lnTo>
                <a:lnTo>
                  <a:pt x="4595813" y="23813"/>
                </a:lnTo>
                <a:lnTo>
                  <a:pt x="4656138" y="23813"/>
                </a:lnTo>
                <a:lnTo>
                  <a:pt x="4651375" y="828676"/>
                </a:lnTo>
                <a:lnTo>
                  <a:pt x="4802188" y="828676"/>
                </a:lnTo>
                <a:lnTo>
                  <a:pt x="4803775" y="615950"/>
                </a:lnTo>
                <a:lnTo>
                  <a:pt x="4916488" y="615950"/>
                </a:lnTo>
                <a:lnTo>
                  <a:pt x="4919663" y="441325"/>
                </a:lnTo>
                <a:lnTo>
                  <a:pt x="5086350" y="441325"/>
                </a:lnTo>
                <a:lnTo>
                  <a:pt x="5086350" y="496888"/>
                </a:lnTo>
                <a:lnTo>
                  <a:pt x="5124450" y="500063"/>
                </a:lnTo>
                <a:lnTo>
                  <a:pt x="5122863" y="633413"/>
                </a:lnTo>
                <a:lnTo>
                  <a:pt x="5170488" y="633413"/>
                </a:lnTo>
                <a:lnTo>
                  <a:pt x="5172075" y="588963"/>
                </a:lnTo>
                <a:lnTo>
                  <a:pt x="5280025" y="588963"/>
                </a:lnTo>
                <a:lnTo>
                  <a:pt x="5280025" y="639763"/>
                </a:lnTo>
                <a:lnTo>
                  <a:pt x="5330825" y="639763"/>
                </a:lnTo>
                <a:lnTo>
                  <a:pt x="5327650" y="728663"/>
                </a:lnTo>
                <a:lnTo>
                  <a:pt x="5359400" y="728663"/>
                </a:lnTo>
                <a:lnTo>
                  <a:pt x="5359400" y="396875"/>
                </a:lnTo>
                <a:lnTo>
                  <a:pt x="5391150" y="396875"/>
                </a:lnTo>
                <a:lnTo>
                  <a:pt x="5391150" y="333375"/>
                </a:lnTo>
                <a:lnTo>
                  <a:pt x="5446713" y="333375"/>
                </a:lnTo>
                <a:lnTo>
                  <a:pt x="5522913" y="333375"/>
                </a:lnTo>
                <a:lnTo>
                  <a:pt x="5522913" y="365125"/>
                </a:lnTo>
                <a:lnTo>
                  <a:pt x="5586413" y="368300"/>
                </a:lnTo>
                <a:lnTo>
                  <a:pt x="5586413" y="557213"/>
                </a:lnTo>
                <a:lnTo>
                  <a:pt x="5651500" y="557213"/>
                </a:lnTo>
                <a:lnTo>
                  <a:pt x="5651500" y="515938"/>
                </a:lnTo>
                <a:lnTo>
                  <a:pt x="5726113" y="515938"/>
                </a:lnTo>
                <a:lnTo>
                  <a:pt x="5726113" y="547688"/>
                </a:lnTo>
                <a:lnTo>
                  <a:pt x="5819775" y="547688"/>
                </a:lnTo>
                <a:lnTo>
                  <a:pt x="5819775" y="617538"/>
                </a:lnTo>
                <a:lnTo>
                  <a:pt x="5854700" y="617538"/>
                </a:lnTo>
                <a:lnTo>
                  <a:pt x="5854700" y="584200"/>
                </a:lnTo>
                <a:lnTo>
                  <a:pt x="5886450" y="584200"/>
                </a:lnTo>
                <a:lnTo>
                  <a:pt x="5886450" y="547688"/>
                </a:lnTo>
                <a:lnTo>
                  <a:pt x="5962650" y="547688"/>
                </a:lnTo>
                <a:lnTo>
                  <a:pt x="5959475" y="584200"/>
                </a:lnTo>
                <a:lnTo>
                  <a:pt x="6011863" y="584200"/>
                </a:lnTo>
                <a:lnTo>
                  <a:pt x="6011863" y="608013"/>
                </a:lnTo>
                <a:lnTo>
                  <a:pt x="6035675" y="608013"/>
                </a:lnTo>
                <a:lnTo>
                  <a:pt x="6035675" y="681038"/>
                </a:lnTo>
                <a:lnTo>
                  <a:pt x="6072188" y="681038"/>
                </a:lnTo>
                <a:lnTo>
                  <a:pt x="6072188" y="633413"/>
                </a:lnTo>
                <a:lnTo>
                  <a:pt x="6149975" y="633413"/>
                </a:lnTo>
                <a:lnTo>
                  <a:pt x="6149975" y="603250"/>
                </a:lnTo>
                <a:lnTo>
                  <a:pt x="6183313" y="603250"/>
                </a:lnTo>
                <a:lnTo>
                  <a:pt x="6183313" y="584200"/>
                </a:lnTo>
                <a:lnTo>
                  <a:pt x="6254750" y="587375"/>
                </a:lnTo>
                <a:lnTo>
                  <a:pt x="6254750" y="620713"/>
                </a:lnTo>
                <a:lnTo>
                  <a:pt x="6307138" y="620713"/>
                </a:lnTo>
                <a:lnTo>
                  <a:pt x="6307138" y="657226"/>
                </a:lnTo>
                <a:lnTo>
                  <a:pt x="6367463" y="657226"/>
                </a:lnTo>
                <a:lnTo>
                  <a:pt x="6367463" y="700088"/>
                </a:lnTo>
                <a:lnTo>
                  <a:pt x="6396038" y="700088"/>
                </a:lnTo>
                <a:lnTo>
                  <a:pt x="6396038" y="923926"/>
                </a:lnTo>
                <a:lnTo>
                  <a:pt x="6410325" y="923926"/>
                </a:lnTo>
                <a:lnTo>
                  <a:pt x="6410325" y="863601"/>
                </a:lnTo>
                <a:lnTo>
                  <a:pt x="6435725" y="863601"/>
                </a:lnTo>
                <a:lnTo>
                  <a:pt x="6438900" y="671513"/>
                </a:lnTo>
                <a:lnTo>
                  <a:pt x="6454775" y="671513"/>
                </a:lnTo>
                <a:lnTo>
                  <a:pt x="6454775" y="639763"/>
                </a:lnTo>
                <a:lnTo>
                  <a:pt x="6510338" y="639763"/>
                </a:lnTo>
                <a:lnTo>
                  <a:pt x="6510338" y="668338"/>
                </a:lnTo>
                <a:lnTo>
                  <a:pt x="6526213" y="668338"/>
                </a:lnTo>
                <a:lnTo>
                  <a:pt x="6526213" y="839788"/>
                </a:lnTo>
                <a:lnTo>
                  <a:pt x="6551613" y="839788"/>
                </a:lnTo>
                <a:lnTo>
                  <a:pt x="6551613" y="587375"/>
                </a:lnTo>
                <a:lnTo>
                  <a:pt x="6699250" y="587375"/>
                </a:lnTo>
                <a:lnTo>
                  <a:pt x="6699250" y="655638"/>
                </a:lnTo>
                <a:lnTo>
                  <a:pt x="6718300" y="655638"/>
                </a:lnTo>
                <a:lnTo>
                  <a:pt x="6718300" y="733426"/>
                </a:lnTo>
                <a:lnTo>
                  <a:pt x="6727825" y="733426"/>
                </a:lnTo>
                <a:lnTo>
                  <a:pt x="6727825" y="939801"/>
                </a:lnTo>
                <a:lnTo>
                  <a:pt x="6767513" y="939801"/>
                </a:lnTo>
                <a:lnTo>
                  <a:pt x="6767513" y="911226"/>
                </a:lnTo>
                <a:lnTo>
                  <a:pt x="6786563" y="911226"/>
                </a:lnTo>
                <a:lnTo>
                  <a:pt x="6786563" y="839788"/>
                </a:lnTo>
                <a:lnTo>
                  <a:pt x="6802438" y="839788"/>
                </a:lnTo>
                <a:lnTo>
                  <a:pt x="6804025" y="555625"/>
                </a:lnTo>
                <a:lnTo>
                  <a:pt x="6915150" y="555625"/>
                </a:lnTo>
                <a:lnTo>
                  <a:pt x="6915150" y="727076"/>
                </a:lnTo>
                <a:lnTo>
                  <a:pt x="6931025" y="727076"/>
                </a:lnTo>
                <a:lnTo>
                  <a:pt x="6931025" y="842963"/>
                </a:lnTo>
                <a:lnTo>
                  <a:pt x="6980237" y="842963"/>
                </a:lnTo>
                <a:lnTo>
                  <a:pt x="6980237" y="950913"/>
                </a:lnTo>
                <a:lnTo>
                  <a:pt x="7011987" y="950913"/>
                </a:lnTo>
                <a:lnTo>
                  <a:pt x="7011987" y="892176"/>
                </a:lnTo>
                <a:lnTo>
                  <a:pt x="7065963" y="892176"/>
                </a:lnTo>
                <a:lnTo>
                  <a:pt x="7065963" y="857251"/>
                </a:lnTo>
                <a:lnTo>
                  <a:pt x="7246937" y="857251"/>
                </a:lnTo>
                <a:lnTo>
                  <a:pt x="7246937" y="820738"/>
                </a:lnTo>
                <a:lnTo>
                  <a:pt x="7291387" y="820738"/>
                </a:lnTo>
                <a:lnTo>
                  <a:pt x="7291387" y="865188"/>
                </a:lnTo>
                <a:lnTo>
                  <a:pt x="7339013" y="865188"/>
                </a:lnTo>
                <a:lnTo>
                  <a:pt x="7339013" y="963613"/>
                </a:lnTo>
                <a:lnTo>
                  <a:pt x="7378700" y="963613"/>
                </a:lnTo>
                <a:lnTo>
                  <a:pt x="7378700" y="873126"/>
                </a:lnTo>
                <a:lnTo>
                  <a:pt x="7404100" y="873126"/>
                </a:lnTo>
                <a:lnTo>
                  <a:pt x="7407275" y="728663"/>
                </a:lnTo>
                <a:lnTo>
                  <a:pt x="7434263" y="728663"/>
                </a:lnTo>
                <a:lnTo>
                  <a:pt x="7434263" y="671513"/>
                </a:lnTo>
                <a:lnTo>
                  <a:pt x="7466013" y="671513"/>
                </a:lnTo>
                <a:lnTo>
                  <a:pt x="7486650" y="644526"/>
                </a:lnTo>
                <a:lnTo>
                  <a:pt x="7543800" y="644526"/>
                </a:lnTo>
                <a:lnTo>
                  <a:pt x="7543800" y="341313"/>
                </a:lnTo>
                <a:lnTo>
                  <a:pt x="7662863" y="341313"/>
                </a:lnTo>
                <a:lnTo>
                  <a:pt x="7662863" y="649288"/>
                </a:lnTo>
                <a:lnTo>
                  <a:pt x="7727950" y="649288"/>
                </a:lnTo>
                <a:lnTo>
                  <a:pt x="7726363" y="887413"/>
                </a:lnTo>
                <a:lnTo>
                  <a:pt x="7766050" y="887413"/>
                </a:lnTo>
                <a:lnTo>
                  <a:pt x="7766050" y="592138"/>
                </a:lnTo>
                <a:lnTo>
                  <a:pt x="7867650" y="595313"/>
                </a:lnTo>
                <a:lnTo>
                  <a:pt x="7867650" y="623888"/>
                </a:lnTo>
                <a:lnTo>
                  <a:pt x="7967663" y="623888"/>
                </a:lnTo>
                <a:lnTo>
                  <a:pt x="7966075" y="731838"/>
                </a:lnTo>
                <a:lnTo>
                  <a:pt x="8015287" y="731838"/>
                </a:lnTo>
                <a:lnTo>
                  <a:pt x="8015287" y="652463"/>
                </a:lnTo>
                <a:lnTo>
                  <a:pt x="8086725" y="652463"/>
                </a:lnTo>
                <a:lnTo>
                  <a:pt x="8089900" y="611188"/>
                </a:lnTo>
                <a:lnTo>
                  <a:pt x="8151813" y="611188"/>
                </a:lnTo>
                <a:lnTo>
                  <a:pt x="8151813" y="871538"/>
                </a:lnTo>
                <a:lnTo>
                  <a:pt x="8251825" y="871538"/>
                </a:lnTo>
                <a:lnTo>
                  <a:pt x="8255000" y="573088"/>
                </a:lnTo>
                <a:lnTo>
                  <a:pt x="8274050" y="573088"/>
                </a:lnTo>
                <a:lnTo>
                  <a:pt x="8274050" y="547688"/>
                </a:lnTo>
                <a:lnTo>
                  <a:pt x="8375650" y="549275"/>
                </a:lnTo>
                <a:lnTo>
                  <a:pt x="8375650" y="595313"/>
                </a:lnTo>
                <a:lnTo>
                  <a:pt x="8494712" y="596900"/>
                </a:lnTo>
                <a:lnTo>
                  <a:pt x="8491538" y="900113"/>
                </a:lnTo>
                <a:lnTo>
                  <a:pt x="8547100" y="900113"/>
                </a:lnTo>
                <a:lnTo>
                  <a:pt x="8547100" y="992188"/>
                </a:lnTo>
                <a:lnTo>
                  <a:pt x="8607425" y="992188"/>
                </a:lnTo>
                <a:lnTo>
                  <a:pt x="8610600" y="881063"/>
                </a:lnTo>
                <a:lnTo>
                  <a:pt x="8642350" y="881063"/>
                </a:lnTo>
                <a:lnTo>
                  <a:pt x="8642350" y="836613"/>
                </a:lnTo>
                <a:lnTo>
                  <a:pt x="8683625" y="836613"/>
                </a:lnTo>
                <a:lnTo>
                  <a:pt x="8683625" y="1086621"/>
                </a:lnTo>
                <a:lnTo>
                  <a:pt x="0" y="1086621"/>
                </a:lnTo>
                <a:lnTo>
                  <a:pt x="0" y="1035051"/>
                </a:lnTo>
                <a:lnTo>
                  <a:pt x="84138" y="1035051"/>
                </a:lnTo>
                <a:lnTo>
                  <a:pt x="84138" y="963613"/>
                </a:lnTo>
                <a:lnTo>
                  <a:pt x="131763" y="963613"/>
                </a:lnTo>
                <a:lnTo>
                  <a:pt x="131763" y="927101"/>
                </a:lnTo>
                <a:lnTo>
                  <a:pt x="176213" y="927101"/>
                </a:lnTo>
                <a:lnTo>
                  <a:pt x="176213" y="960438"/>
                </a:lnTo>
                <a:lnTo>
                  <a:pt x="258763" y="963613"/>
                </a:lnTo>
                <a:lnTo>
                  <a:pt x="258763" y="992188"/>
                </a:lnTo>
                <a:lnTo>
                  <a:pt x="303213" y="992188"/>
                </a:lnTo>
                <a:lnTo>
                  <a:pt x="300038" y="1052513"/>
                </a:lnTo>
                <a:lnTo>
                  <a:pt x="355600" y="1052513"/>
                </a:lnTo>
                <a:lnTo>
                  <a:pt x="358775" y="984251"/>
                </a:lnTo>
                <a:lnTo>
                  <a:pt x="420688" y="984251"/>
                </a:lnTo>
                <a:lnTo>
                  <a:pt x="420688" y="823913"/>
                </a:lnTo>
                <a:lnTo>
                  <a:pt x="468313" y="823913"/>
                </a:lnTo>
                <a:lnTo>
                  <a:pt x="468313" y="796926"/>
                </a:lnTo>
                <a:lnTo>
                  <a:pt x="519113" y="796926"/>
                </a:lnTo>
                <a:lnTo>
                  <a:pt x="519113" y="828676"/>
                </a:lnTo>
                <a:lnTo>
                  <a:pt x="536575" y="828676"/>
                </a:lnTo>
                <a:lnTo>
                  <a:pt x="536575" y="765176"/>
                </a:lnTo>
                <a:lnTo>
                  <a:pt x="600075" y="765176"/>
                </a:lnTo>
                <a:lnTo>
                  <a:pt x="600075" y="800101"/>
                </a:lnTo>
                <a:lnTo>
                  <a:pt x="631825" y="800101"/>
                </a:lnTo>
                <a:lnTo>
                  <a:pt x="631825" y="992188"/>
                </a:lnTo>
                <a:lnTo>
                  <a:pt x="668338" y="992188"/>
                </a:lnTo>
                <a:lnTo>
                  <a:pt x="668338" y="1031876"/>
                </a:lnTo>
                <a:lnTo>
                  <a:pt x="711200" y="1031876"/>
                </a:lnTo>
                <a:lnTo>
                  <a:pt x="712788" y="747713"/>
                </a:lnTo>
                <a:lnTo>
                  <a:pt x="763588" y="747713"/>
                </a:lnTo>
                <a:lnTo>
                  <a:pt x="763588" y="715963"/>
                </a:lnTo>
                <a:lnTo>
                  <a:pt x="879475" y="715963"/>
                </a:lnTo>
                <a:lnTo>
                  <a:pt x="879475" y="747713"/>
                </a:lnTo>
                <a:lnTo>
                  <a:pt x="936625" y="749301"/>
                </a:lnTo>
                <a:lnTo>
                  <a:pt x="936625" y="1023938"/>
                </a:lnTo>
                <a:lnTo>
                  <a:pt x="1174750" y="1027113"/>
                </a:lnTo>
                <a:lnTo>
                  <a:pt x="1176338" y="628650"/>
                </a:lnTo>
                <a:lnTo>
                  <a:pt x="1203325" y="628650"/>
                </a:lnTo>
                <a:lnTo>
                  <a:pt x="1203325" y="592138"/>
                </a:lnTo>
                <a:lnTo>
                  <a:pt x="1268413" y="592138"/>
                </a:lnTo>
                <a:lnTo>
                  <a:pt x="1268413" y="623888"/>
                </a:lnTo>
                <a:lnTo>
                  <a:pt x="1312863" y="623888"/>
                </a:lnTo>
                <a:lnTo>
                  <a:pt x="1311275" y="1019176"/>
                </a:lnTo>
                <a:lnTo>
                  <a:pt x="1352550" y="1019176"/>
                </a:lnTo>
                <a:lnTo>
                  <a:pt x="1352550" y="665163"/>
                </a:lnTo>
                <a:lnTo>
                  <a:pt x="1382713" y="665163"/>
                </a:lnTo>
                <a:lnTo>
                  <a:pt x="1382713" y="625475"/>
                </a:lnTo>
                <a:lnTo>
                  <a:pt x="1463675" y="625475"/>
                </a:lnTo>
                <a:lnTo>
                  <a:pt x="1463675" y="655638"/>
                </a:lnTo>
                <a:lnTo>
                  <a:pt x="1495425" y="655638"/>
                </a:lnTo>
                <a:lnTo>
                  <a:pt x="1495425" y="865188"/>
                </a:lnTo>
                <a:lnTo>
                  <a:pt x="1531938" y="865188"/>
                </a:lnTo>
                <a:lnTo>
                  <a:pt x="1531938" y="823913"/>
                </a:lnTo>
                <a:lnTo>
                  <a:pt x="1568450" y="823913"/>
                </a:lnTo>
                <a:lnTo>
                  <a:pt x="1568450" y="865188"/>
                </a:lnTo>
                <a:lnTo>
                  <a:pt x="1603375" y="865188"/>
                </a:lnTo>
                <a:lnTo>
                  <a:pt x="1603375" y="796926"/>
                </a:lnTo>
                <a:lnTo>
                  <a:pt x="1790700" y="796926"/>
                </a:lnTo>
                <a:lnTo>
                  <a:pt x="1790700" y="1011238"/>
                </a:lnTo>
                <a:lnTo>
                  <a:pt x="1847850" y="1011238"/>
                </a:lnTo>
                <a:lnTo>
                  <a:pt x="1851025" y="868363"/>
                </a:lnTo>
                <a:lnTo>
                  <a:pt x="2032000" y="868363"/>
                </a:lnTo>
                <a:lnTo>
                  <a:pt x="2032000" y="996951"/>
                </a:lnTo>
                <a:lnTo>
                  <a:pt x="2127250" y="996951"/>
                </a:lnTo>
                <a:lnTo>
                  <a:pt x="2127250" y="763588"/>
                </a:lnTo>
                <a:lnTo>
                  <a:pt x="2159000" y="763588"/>
                </a:lnTo>
                <a:lnTo>
                  <a:pt x="2159000" y="723901"/>
                </a:lnTo>
                <a:lnTo>
                  <a:pt x="2227263" y="723901"/>
                </a:lnTo>
                <a:lnTo>
                  <a:pt x="2227263" y="760413"/>
                </a:lnTo>
                <a:lnTo>
                  <a:pt x="2300288" y="760413"/>
                </a:lnTo>
                <a:lnTo>
                  <a:pt x="2300288" y="800101"/>
                </a:lnTo>
                <a:lnTo>
                  <a:pt x="2363788" y="800101"/>
                </a:lnTo>
                <a:lnTo>
                  <a:pt x="2363788" y="1008063"/>
                </a:lnTo>
                <a:lnTo>
                  <a:pt x="2406650" y="1008063"/>
                </a:lnTo>
                <a:lnTo>
                  <a:pt x="2406650" y="857251"/>
                </a:lnTo>
                <a:lnTo>
                  <a:pt x="2432050" y="857251"/>
                </a:lnTo>
                <a:lnTo>
                  <a:pt x="2432050" y="820738"/>
                </a:lnTo>
                <a:lnTo>
                  <a:pt x="2506663" y="820738"/>
                </a:lnTo>
                <a:lnTo>
                  <a:pt x="2503488" y="857251"/>
                </a:lnTo>
                <a:lnTo>
                  <a:pt x="2551113" y="857251"/>
                </a:lnTo>
                <a:lnTo>
                  <a:pt x="2551113" y="976313"/>
                </a:lnTo>
                <a:lnTo>
                  <a:pt x="2716213" y="976313"/>
                </a:lnTo>
                <a:lnTo>
                  <a:pt x="2716213" y="531813"/>
                </a:lnTo>
                <a:lnTo>
                  <a:pt x="2738438" y="531813"/>
                </a:lnTo>
                <a:lnTo>
                  <a:pt x="2738438" y="423863"/>
                </a:lnTo>
                <a:lnTo>
                  <a:pt x="2768600" y="423863"/>
                </a:lnTo>
                <a:lnTo>
                  <a:pt x="2768600" y="355600"/>
                </a:lnTo>
                <a:lnTo>
                  <a:pt x="2952750" y="357188"/>
                </a:lnTo>
                <a:lnTo>
                  <a:pt x="2952750" y="420688"/>
                </a:lnTo>
                <a:lnTo>
                  <a:pt x="3008313" y="420688"/>
                </a:lnTo>
                <a:lnTo>
                  <a:pt x="3006725" y="1004888"/>
                </a:lnTo>
                <a:lnTo>
                  <a:pt x="3063875" y="1004888"/>
                </a:lnTo>
                <a:lnTo>
                  <a:pt x="3063875" y="736601"/>
                </a:lnTo>
                <a:lnTo>
                  <a:pt x="3092450" y="736601"/>
                </a:lnTo>
                <a:lnTo>
                  <a:pt x="3092450" y="660401"/>
                </a:lnTo>
                <a:lnTo>
                  <a:pt x="3132138" y="660401"/>
                </a:lnTo>
                <a:lnTo>
                  <a:pt x="3132138" y="696913"/>
                </a:lnTo>
                <a:lnTo>
                  <a:pt x="3179763" y="696913"/>
                </a:lnTo>
                <a:lnTo>
                  <a:pt x="3179763" y="723901"/>
                </a:lnTo>
                <a:lnTo>
                  <a:pt x="3222625" y="723901"/>
                </a:lnTo>
                <a:lnTo>
                  <a:pt x="3219450" y="1008063"/>
                </a:lnTo>
                <a:lnTo>
                  <a:pt x="3254375" y="1008063"/>
                </a:lnTo>
                <a:lnTo>
                  <a:pt x="3254375" y="950913"/>
                </a:lnTo>
                <a:lnTo>
                  <a:pt x="3300413" y="950913"/>
                </a:lnTo>
                <a:lnTo>
                  <a:pt x="3303588" y="652463"/>
                </a:lnTo>
                <a:lnTo>
                  <a:pt x="3322638" y="652463"/>
                </a:lnTo>
                <a:lnTo>
                  <a:pt x="3340100" y="628650"/>
                </a:lnTo>
                <a:lnTo>
                  <a:pt x="3408363" y="628650"/>
                </a:lnTo>
                <a:lnTo>
                  <a:pt x="3408363" y="657226"/>
                </a:lnTo>
                <a:lnTo>
                  <a:pt x="3440113" y="657226"/>
                </a:lnTo>
                <a:lnTo>
                  <a:pt x="3440113" y="989013"/>
                </a:lnTo>
                <a:lnTo>
                  <a:pt x="3600450" y="992188"/>
                </a:lnTo>
                <a:lnTo>
                  <a:pt x="3603625" y="508000"/>
                </a:lnTo>
                <a:lnTo>
                  <a:pt x="3684588" y="508000"/>
                </a:lnTo>
                <a:lnTo>
                  <a:pt x="3684588" y="547688"/>
                </a:lnTo>
                <a:lnTo>
                  <a:pt x="3706813" y="547688"/>
                </a:lnTo>
                <a:lnTo>
                  <a:pt x="3706813" y="520700"/>
                </a:lnTo>
                <a:lnTo>
                  <a:pt x="3827463" y="520700"/>
                </a:lnTo>
                <a:lnTo>
                  <a:pt x="3827463" y="557213"/>
                </a:lnTo>
                <a:lnTo>
                  <a:pt x="3863975" y="557213"/>
                </a:lnTo>
                <a:lnTo>
                  <a:pt x="3863975" y="989013"/>
                </a:lnTo>
                <a:lnTo>
                  <a:pt x="3911600" y="989013"/>
                </a:lnTo>
                <a:lnTo>
                  <a:pt x="3911600" y="852488"/>
                </a:lnTo>
                <a:lnTo>
                  <a:pt x="3948113" y="855663"/>
                </a:lnTo>
                <a:lnTo>
                  <a:pt x="3948113" y="815976"/>
                </a:lnTo>
                <a:lnTo>
                  <a:pt x="3998913" y="815976"/>
                </a:lnTo>
                <a:lnTo>
                  <a:pt x="3998913" y="855663"/>
                </a:lnTo>
                <a:lnTo>
                  <a:pt x="4051300" y="855663"/>
                </a:lnTo>
                <a:lnTo>
                  <a:pt x="4048125" y="987426"/>
                </a:lnTo>
                <a:lnTo>
                  <a:pt x="4124325" y="987426"/>
                </a:lnTo>
                <a:lnTo>
                  <a:pt x="4124325" y="660401"/>
                </a:lnTo>
                <a:lnTo>
                  <a:pt x="4151313" y="660401"/>
                </a:lnTo>
                <a:lnTo>
                  <a:pt x="4151313" y="547688"/>
                </a:lnTo>
                <a:lnTo>
                  <a:pt x="4319588" y="547688"/>
                </a:lnTo>
                <a:lnTo>
                  <a:pt x="4319588" y="596900"/>
                </a:lnTo>
                <a:lnTo>
                  <a:pt x="4364038" y="596900"/>
                </a:lnTo>
                <a:lnTo>
                  <a:pt x="4362450" y="808038"/>
                </a:lnTo>
                <a:lnTo>
                  <a:pt x="4478338" y="808038"/>
                </a:lnTo>
                <a:lnTo>
                  <a:pt x="4479925" y="46038"/>
                </a:lnTo>
                <a:lnTo>
                  <a:pt x="4495800" y="4603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4" name="Google Shape;344;p12"/>
          <p:cNvCxnSpPr/>
          <p:nvPr/>
        </p:nvCxnSpPr>
        <p:spPr>
          <a:xfrm>
            <a:off x="6096000" y="-18889"/>
            <a:ext cx="0" cy="4070201"/>
          </a:xfrm>
          <a:prstGeom prst="straightConnector1">
            <a:avLst/>
          </a:prstGeom>
          <a:noFill/>
          <a:ln cap="flat" cmpd="sng" w="31750">
            <a:solidFill>
              <a:srgbClr val="01A3B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5" name="Google Shape;345;p12"/>
          <p:cNvSpPr/>
          <p:nvPr/>
        </p:nvSpPr>
        <p:spPr>
          <a:xfrm>
            <a:off x="5645969" y="2073699"/>
            <a:ext cx="933061" cy="933061"/>
          </a:xfrm>
          <a:prstGeom prst="ellipse">
            <a:avLst/>
          </a:prstGeom>
          <a:solidFill>
            <a:srgbClr val="3F3F3F"/>
          </a:solidFill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2"/>
          <p:cNvSpPr/>
          <p:nvPr/>
        </p:nvSpPr>
        <p:spPr>
          <a:xfrm>
            <a:off x="5583676" y="2370959"/>
            <a:ext cx="102463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1" lang="en-US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15-04-2021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7" name="Google Shape;347;p12"/>
          <p:cNvCxnSpPr/>
          <p:nvPr/>
        </p:nvCxnSpPr>
        <p:spPr>
          <a:xfrm rot="10800000">
            <a:off x="6413913" y="2482741"/>
            <a:ext cx="777767" cy="0"/>
          </a:xfrm>
          <a:prstGeom prst="straightConnector1">
            <a:avLst/>
          </a:prstGeom>
          <a:noFill/>
          <a:ln cap="flat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8" name="Google Shape;348;p12"/>
          <p:cNvSpPr/>
          <p:nvPr/>
        </p:nvSpPr>
        <p:spPr>
          <a:xfrm flipH="1">
            <a:off x="7161408" y="2452469"/>
            <a:ext cx="60543" cy="60543"/>
          </a:xfrm>
          <a:prstGeom prst="ellipse">
            <a:avLst/>
          </a:prstGeom>
          <a:solidFill>
            <a:srgbClr val="01A3B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12"/>
          <p:cNvSpPr txBox="1"/>
          <p:nvPr/>
        </p:nvSpPr>
        <p:spPr>
          <a:xfrm>
            <a:off x="7427167" y="2298074"/>
            <a:ext cx="276229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</a:pPr>
            <a:r>
              <a:rPr b="1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Expand </a:t>
            </a:r>
            <a:r>
              <a:rPr b="1" lang="en-US" sz="18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to other</a:t>
            </a:r>
            <a:r>
              <a:rPr b="1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market</a:t>
            </a:r>
            <a:endParaRPr/>
          </a:p>
        </p:txBody>
      </p:sp>
      <p:sp>
        <p:nvSpPr>
          <p:cNvPr id="350" name="Google Shape;350;p12"/>
          <p:cNvSpPr txBox="1"/>
          <p:nvPr/>
        </p:nvSpPr>
        <p:spPr>
          <a:xfrm>
            <a:off x="7427169" y="2667406"/>
            <a:ext cx="2039174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Roboto Light"/>
              <a:buNone/>
            </a:pPr>
            <a:r>
              <a:rPr lang="en-US" sz="1100">
                <a:solidFill>
                  <a:srgbClr val="3F3F3F"/>
                </a:solidFill>
                <a:latin typeface="Roboto Light"/>
                <a:ea typeface="Roboto Light"/>
                <a:cs typeface="Roboto Light"/>
                <a:sym typeface="Roboto Light"/>
              </a:rPr>
              <a:t>Nigeria </a:t>
            </a:r>
            <a:endParaRPr b="0" i="0" sz="1100" u="none" cap="none" strike="noStrike">
              <a:solidFill>
                <a:srgbClr val="3F3F3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1" name="Google Shape;351;p12"/>
          <p:cNvSpPr/>
          <p:nvPr/>
        </p:nvSpPr>
        <p:spPr>
          <a:xfrm>
            <a:off x="5629469" y="717850"/>
            <a:ext cx="933061" cy="933061"/>
          </a:xfrm>
          <a:prstGeom prst="ellipse">
            <a:avLst/>
          </a:prstGeom>
          <a:solidFill>
            <a:srgbClr val="3F3F3F"/>
          </a:solidFill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12"/>
          <p:cNvSpPr/>
          <p:nvPr/>
        </p:nvSpPr>
        <p:spPr>
          <a:xfrm>
            <a:off x="5583676" y="1022378"/>
            <a:ext cx="102463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11-11-2020</a:t>
            </a:r>
            <a:endParaRPr b="1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3" name="Google Shape;353;p12"/>
          <p:cNvCxnSpPr/>
          <p:nvPr/>
        </p:nvCxnSpPr>
        <p:spPr>
          <a:xfrm>
            <a:off x="5002209" y="1184380"/>
            <a:ext cx="777767" cy="0"/>
          </a:xfrm>
          <a:prstGeom prst="straightConnector1">
            <a:avLst/>
          </a:prstGeom>
          <a:noFill/>
          <a:ln cap="flat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4" name="Google Shape;354;p12"/>
          <p:cNvSpPr/>
          <p:nvPr/>
        </p:nvSpPr>
        <p:spPr>
          <a:xfrm>
            <a:off x="4971938" y="1154108"/>
            <a:ext cx="60543" cy="60543"/>
          </a:xfrm>
          <a:prstGeom prst="ellipse">
            <a:avLst/>
          </a:prstGeom>
          <a:solidFill>
            <a:srgbClr val="01A3B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12"/>
          <p:cNvSpPr txBox="1"/>
          <p:nvPr/>
        </p:nvSpPr>
        <p:spPr>
          <a:xfrm>
            <a:off x="3513457" y="999713"/>
            <a:ext cx="114646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Roboto"/>
              <a:buNone/>
            </a:pPr>
            <a:r>
              <a:rPr b="1" lang="en-US" sz="18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Revenue</a:t>
            </a:r>
            <a:endParaRPr b="1" i="0" sz="18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12"/>
          <p:cNvSpPr txBox="1"/>
          <p:nvPr/>
        </p:nvSpPr>
        <p:spPr>
          <a:xfrm>
            <a:off x="1502229" y="1369045"/>
            <a:ext cx="3313187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Roboto Thin"/>
              <a:buNone/>
            </a:pPr>
            <a:r>
              <a:rPr b="0" i="0" lang="en-US" sz="1100" u="none" cap="none" strike="noStrike">
                <a:solidFill>
                  <a:srgbClr val="595959"/>
                </a:solidFill>
                <a:latin typeface="Roboto Thin"/>
                <a:ea typeface="Roboto Thin"/>
                <a:cs typeface="Roboto Thin"/>
                <a:sym typeface="Roboto Thin"/>
              </a:rPr>
              <a:t>Targeting 1M </a:t>
            </a:r>
            <a:r>
              <a:rPr lang="en-US" sz="1100">
                <a:solidFill>
                  <a:srgbClr val="595959"/>
                </a:solidFill>
                <a:latin typeface="Roboto Thin"/>
                <a:ea typeface="Roboto Thin"/>
                <a:cs typeface="Roboto Thin"/>
                <a:sym typeface="Roboto Thin"/>
              </a:rPr>
              <a:t>dollars </a:t>
            </a:r>
            <a:r>
              <a:rPr b="0" i="0" lang="en-US" sz="1100" u="none" cap="none" strike="noStrike">
                <a:solidFill>
                  <a:srgbClr val="595959"/>
                </a:solidFill>
                <a:latin typeface="Roboto Thin"/>
                <a:ea typeface="Roboto Thin"/>
                <a:cs typeface="Roboto Thin"/>
                <a:sym typeface="Roboto Thin"/>
              </a:rPr>
              <a:t>as revenue</a:t>
            </a:r>
            <a:endParaRPr b="0" i="0" sz="1100" u="none" cap="none" strike="noStrike">
              <a:solidFill>
                <a:srgbClr val="59595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57" name="Google Shape;357;p12"/>
          <p:cNvSpPr/>
          <p:nvPr/>
        </p:nvSpPr>
        <p:spPr>
          <a:xfrm>
            <a:off x="5187024" y="3898220"/>
            <a:ext cx="1817952" cy="1817952"/>
          </a:xfrm>
          <a:prstGeom prst="ellipse">
            <a:avLst/>
          </a:prstGeom>
          <a:solidFill>
            <a:schemeClr val="lt1"/>
          </a:solidFill>
          <a:ln cap="flat" cmpd="sng" w="101600">
            <a:solidFill>
              <a:srgbClr val="01A3B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8" name="Google Shape;35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96612" y="4051312"/>
            <a:ext cx="2998765" cy="1749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oogle Shape;364;p13"/>
          <p:cNvGrpSpPr/>
          <p:nvPr/>
        </p:nvGrpSpPr>
        <p:grpSpPr>
          <a:xfrm>
            <a:off x="734376" y="803928"/>
            <a:ext cx="2826673" cy="596441"/>
            <a:chOff x="526127" y="859776"/>
            <a:chExt cx="2826673" cy="596441"/>
          </a:xfrm>
        </p:grpSpPr>
        <p:sp>
          <p:nvSpPr>
            <p:cNvPr id="365" name="Google Shape;365;p13"/>
            <p:cNvSpPr txBox="1"/>
            <p:nvPr/>
          </p:nvSpPr>
          <p:spPr>
            <a:xfrm>
              <a:off x="526127" y="859776"/>
              <a:ext cx="10567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TEAM</a:t>
              </a:r>
              <a:endParaRPr b="1" i="0" sz="2400" u="none" cap="none" strike="noStrike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</p:txBody>
        </p:sp>
        <p:grpSp>
          <p:nvGrpSpPr>
            <p:cNvPr id="366" name="Google Shape;366;p13"/>
            <p:cNvGrpSpPr/>
            <p:nvPr/>
          </p:nvGrpSpPr>
          <p:grpSpPr>
            <a:xfrm flipH="1">
              <a:off x="621564" y="1328498"/>
              <a:ext cx="2731236" cy="127719"/>
              <a:chOff x="4885458" y="1598332"/>
              <a:chExt cx="6282214" cy="293772"/>
            </a:xfrm>
          </p:grpSpPr>
          <p:cxnSp>
            <p:nvCxnSpPr>
              <p:cNvPr id="367" name="Google Shape;367;p13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F3F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368" name="Google Shape;368;p13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69" name="Google Shape;369;p13"/>
          <p:cNvGrpSpPr/>
          <p:nvPr/>
        </p:nvGrpSpPr>
        <p:grpSpPr>
          <a:xfrm>
            <a:off x="479462" y="1737360"/>
            <a:ext cx="1968690" cy="1991857"/>
            <a:chOff x="1819539" y="4468531"/>
            <a:chExt cx="1968690" cy="1991857"/>
          </a:xfrm>
        </p:grpSpPr>
        <p:sp>
          <p:nvSpPr>
            <p:cNvPr id="370" name="Google Shape;370;p13"/>
            <p:cNvSpPr txBox="1"/>
            <p:nvPr/>
          </p:nvSpPr>
          <p:spPr>
            <a:xfrm>
              <a:off x="1858757" y="4468531"/>
              <a:ext cx="1890261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3F3F3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Dady Emmanuel</a:t>
              </a:r>
              <a:endParaRPr sz="1800">
                <a:solidFill>
                  <a:srgbClr val="3F3F3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1" name="Google Shape;371;p13"/>
            <p:cNvSpPr txBox="1"/>
            <p:nvPr/>
          </p:nvSpPr>
          <p:spPr>
            <a:xfrm>
              <a:off x="2302786" y="4758817"/>
              <a:ext cx="100219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Roboto Thin"/>
                <a:buNone/>
              </a:pPr>
              <a:r>
                <a:rPr b="0" i="0" lang="en-US" sz="1200" u="none" cap="none" strike="noStrike">
                  <a:solidFill>
                    <a:srgbClr val="3F3F3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Co-Founder</a:t>
              </a:r>
              <a:endParaRPr/>
            </a:p>
          </p:txBody>
        </p:sp>
        <p:cxnSp>
          <p:nvCxnSpPr>
            <p:cNvPr id="372" name="Google Shape;372;p13"/>
            <p:cNvCxnSpPr/>
            <p:nvPr/>
          </p:nvCxnSpPr>
          <p:spPr>
            <a:xfrm>
              <a:off x="2646562" y="5115604"/>
              <a:ext cx="314645" cy="0"/>
            </a:xfrm>
            <a:prstGeom prst="straightConnector1">
              <a:avLst/>
            </a:prstGeom>
            <a:noFill/>
            <a:ln cap="flat" cmpd="sng" w="9525">
              <a:solidFill>
                <a:srgbClr val="3F3F3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73" name="Google Shape;373;p13"/>
            <p:cNvSpPr/>
            <p:nvPr/>
          </p:nvSpPr>
          <p:spPr>
            <a:xfrm>
              <a:off x="1819539" y="5260059"/>
              <a:ext cx="1968690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200"/>
                <a:buFont typeface="Roboto Thin"/>
                <a:buNone/>
              </a:pPr>
              <a:r>
                <a:rPr b="1" lang="en-US" sz="1200">
                  <a:solidFill>
                    <a:srgbClr val="595959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CEO at Noworri having Business skills with over 6 years experiences running a business. Founder of Bourseafrique.com</a:t>
              </a:r>
              <a:endParaRPr b="0" i="0" sz="12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374" name="Google Shape;374;p13"/>
          <p:cNvGrpSpPr/>
          <p:nvPr/>
        </p:nvGrpSpPr>
        <p:grpSpPr>
          <a:xfrm>
            <a:off x="2481333" y="1737360"/>
            <a:ext cx="1968690" cy="1991857"/>
            <a:chOff x="1819539" y="4468531"/>
            <a:chExt cx="1968690" cy="1991857"/>
          </a:xfrm>
        </p:grpSpPr>
        <p:sp>
          <p:nvSpPr>
            <p:cNvPr id="375" name="Google Shape;375;p13"/>
            <p:cNvSpPr txBox="1"/>
            <p:nvPr/>
          </p:nvSpPr>
          <p:spPr>
            <a:xfrm>
              <a:off x="1935704" y="4468531"/>
              <a:ext cx="173637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3F3F3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Kader Sake</a:t>
              </a:r>
              <a:endParaRPr b="0" i="0" sz="1800" u="none" cap="none" strike="noStrike">
                <a:solidFill>
                  <a:srgbClr val="3F3F3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6" name="Google Shape;376;p13"/>
            <p:cNvSpPr txBox="1"/>
            <p:nvPr/>
          </p:nvSpPr>
          <p:spPr>
            <a:xfrm>
              <a:off x="2302786" y="4758817"/>
              <a:ext cx="100219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Roboto Thin"/>
                <a:buNone/>
              </a:pPr>
              <a:r>
                <a:rPr b="0" i="0" lang="en-US" sz="1200" u="none" cap="none" strike="noStrike">
                  <a:solidFill>
                    <a:srgbClr val="3F3F3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Co-Founder</a:t>
              </a:r>
              <a:endParaRPr/>
            </a:p>
          </p:txBody>
        </p:sp>
        <p:cxnSp>
          <p:nvCxnSpPr>
            <p:cNvPr id="377" name="Google Shape;377;p13"/>
            <p:cNvCxnSpPr/>
            <p:nvPr/>
          </p:nvCxnSpPr>
          <p:spPr>
            <a:xfrm>
              <a:off x="2646562" y="5115604"/>
              <a:ext cx="314645" cy="0"/>
            </a:xfrm>
            <a:prstGeom prst="straightConnector1">
              <a:avLst/>
            </a:prstGeom>
            <a:noFill/>
            <a:ln cap="flat" cmpd="sng" w="9525">
              <a:solidFill>
                <a:srgbClr val="3F3F3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78" name="Google Shape;378;p13"/>
            <p:cNvSpPr/>
            <p:nvPr/>
          </p:nvSpPr>
          <p:spPr>
            <a:xfrm>
              <a:off x="1819539" y="5260059"/>
              <a:ext cx="1968690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200"/>
                <a:buFont typeface="Roboto Thin"/>
                <a:buNone/>
              </a:pPr>
              <a:r>
                <a:rPr lang="en-US" sz="1200">
                  <a:solidFill>
                    <a:srgbClr val="595959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CTO  at Noworri with a deep knowledge in php,lavarel and pyton. He has 5 years experiences working for company  </a:t>
              </a:r>
              <a:endParaRPr b="0" i="0" sz="12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379" name="Google Shape;379;p13"/>
          <p:cNvGrpSpPr/>
          <p:nvPr/>
        </p:nvGrpSpPr>
        <p:grpSpPr>
          <a:xfrm>
            <a:off x="4576326" y="1737360"/>
            <a:ext cx="1968690" cy="1437859"/>
            <a:chOff x="1819539" y="4468531"/>
            <a:chExt cx="1968690" cy="1437859"/>
          </a:xfrm>
        </p:grpSpPr>
        <p:sp>
          <p:nvSpPr>
            <p:cNvPr id="380" name="Google Shape;380;p13"/>
            <p:cNvSpPr txBox="1"/>
            <p:nvPr/>
          </p:nvSpPr>
          <p:spPr>
            <a:xfrm>
              <a:off x="2012652" y="4468531"/>
              <a:ext cx="158248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3F3F3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Emeric Azonsoun</a:t>
              </a:r>
              <a:endParaRPr b="0" i="0" sz="1800" u="none" cap="none" strike="noStrike">
                <a:solidFill>
                  <a:srgbClr val="3F3F3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1" name="Google Shape;381;p13"/>
            <p:cNvSpPr txBox="1"/>
            <p:nvPr/>
          </p:nvSpPr>
          <p:spPr>
            <a:xfrm>
              <a:off x="2711519" y="4758817"/>
              <a:ext cx="18473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t/>
              </a:r>
              <a:endParaRPr b="0" i="0" sz="1200" u="none" cap="none" strike="noStrike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cxnSp>
          <p:nvCxnSpPr>
            <p:cNvPr id="382" name="Google Shape;382;p13"/>
            <p:cNvCxnSpPr/>
            <p:nvPr/>
          </p:nvCxnSpPr>
          <p:spPr>
            <a:xfrm>
              <a:off x="2646562" y="5115604"/>
              <a:ext cx="314645" cy="0"/>
            </a:xfrm>
            <a:prstGeom prst="straightConnector1">
              <a:avLst/>
            </a:prstGeom>
            <a:noFill/>
            <a:ln cap="flat" cmpd="sng" w="9525">
              <a:solidFill>
                <a:srgbClr val="3F3F3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83" name="Google Shape;383;p13"/>
            <p:cNvSpPr/>
            <p:nvPr/>
          </p:nvSpPr>
          <p:spPr>
            <a:xfrm>
              <a:off x="1819539" y="5260059"/>
              <a:ext cx="1968690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200"/>
                <a:buFont typeface="Roboto Thin"/>
                <a:buNone/>
              </a:pPr>
              <a:r>
                <a:rPr lang="en-US" sz="1200">
                  <a:solidFill>
                    <a:srgbClr val="595959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Front End developer  at Noworri with over 5 years experiences</a:t>
              </a:r>
              <a:endParaRPr b="0" i="0" sz="12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384" name="Google Shape;384;p13"/>
          <p:cNvGrpSpPr/>
          <p:nvPr/>
        </p:nvGrpSpPr>
        <p:grpSpPr>
          <a:xfrm>
            <a:off x="6617268" y="1737360"/>
            <a:ext cx="1968690" cy="1807191"/>
            <a:chOff x="1819539" y="4468531"/>
            <a:chExt cx="1968690" cy="1807191"/>
          </a:xfrm>
        </p:grpSpPr>
        <p:sp>
          <p:nvSpPr>
            <p:cNvPr id="385" name="Google Shape;385;p13"/>
            <p:cNvSpPr txBox="1"/>
            <p:nvPr/>
          </p:nvSpPr>
          <p:spPr>
            <a:xfrm>
              <a:off x="1980591" y="4468531"/>
              <a:ext cx="16466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3F3F3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Rexford Oke</a:t>
              </a:r>
              <a:endParaRPr b="0" i="0" sz="1800" u="none" cap="none" strike="noStrike">
                <a:solidFill>
                  <a:srgbClr val="3F3F3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6" name="Google Shape;386;p13"/>
            <p:cNvSpPr txBox="1"/>
            <p:nvPr/>
          </p:nvSpPr>
          <p:spPr>
            <a:xfrm>
              <a:off x="2711519" y="4758817"/>
              <a:ext cx="18473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t/>
              </a:r>
              <a:endParaRPr b="0" i="0" sz="1200" u="none" cap="none" strike="noStrike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cxnSp>
          <p:nvCxnSpPr>
            <p:cNvPr id="387" name="Google Shape;387;p13"/>
            <p:cNvCxnSpPr/>
            <p:nvPr/>
          </p:nvCxnSpPr>
          <p:spPr>
            <a:xfrm>
              <a:off x="2646562" y="5115604"/>
              <a:ext cx="314645" cy="0"/>
            </a:xfrm>
            <a:prstGeom prst="straightConnector1">
              <a:avLst/>
            </a:prstGeom>
            <a:noFill/>
            <a:ln cap="flat" cmpd="sng" w="9525">
              <a:solidFill>
                <a:srgbClr val="3F3F3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88" name="Google Shape;388;p13"/>
            <p:cNvSpPr/>
            <p:nvPr/>
          </p:nvSpPr>
          <p:spPr>
            <a:xfrm>
              <a:off x="1819539" y="5260059"/>
              <a:ext cx="1968690" cy="10156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200"/>
                <a:buFont typeface="Roboto Thin"/>
                <a:buNone/>
              </a:pPr>
              <a:r>
                <a:rPr lang="en-US" sz="1200">
                  <a:solidFill>
                    <a:srgbClr val="595959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Mobile Developer  at Noworri with a deep knowledge  ,He has 4 years experiences   </a:t>
              </a:r>
              <a:endParaRPr b="0" i="0" sz="12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sp>
        <p:nvSpPr>
          <p:cNvPr id="389" name="Google Shape;389;p13"/>
          <p:cNvSpPr txBox="1"/>
          <p:nvPr/>
        </p:nvSpPr>
        <p:spPr>
          <a:xfrm>
            <a:off x="3378885" y="4800788"/>
            <a:ext cx="53010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ARE A DEDICATED TEAM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COMMITTED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NOWORRI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2"/>
          <p:cNvGrpSpPr/>
          <p:nvPr/>
        </p:nvGrpSpPr>
        <p:grpSpPr>
          <a:xfrm>
            <a:off x="734376" y="803928"/>
            <a:ext cx="2826673" cy="596441"/>
            <a:chOff x="526127" y="859776"/>
            <a:chExt cx="2826673" cy="596441"/>
          </a:xfrm>
        </p:grpSpPr>
        <p:sp>
          <p:nvSpPr>
            <p:cNvPr id="180" name="Google Shape;180;p2"/>
            <p:cNvSpPr txBox="1"/>
            <p:nvPr/>
          </p:nvSpPr>
          <p:spPr>
            <a:xfrm>
              <a:off x="526127" y="859776"/>
              <a:ext cx="24737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THE SOLUTION</a:t>
              </a:r>
              <a:endParaRPr b="1" i="0" sz="2400" u="none" cap="none" strike="noStrike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</p:txBody>
        </p:sp>
        <p:grpSp>
          <p:nvGrpSpPr>
            <p:cNvPr id="181" name="Google Shape;181;p2"/>
            <p:cNvGrpSpPr/>
            <p:nvPr/>
          </p:nvGrpSpPr>
          <p:grpSpPr>
            <a:xfrm flipH="1">
              <a:off x="621564" y="1328498"/>
              <a:ext cx="2731236" cy="127719"/>
              <a:chOff x="4885458" y="1598332"/>
              <a:chExt cx="6282214" cy="293772"/>
            </a:xfrm>
          </p:grpSpPr>
          <p:cxnSp>
            <p:nvCxnSpPr>
              <p:cNvPr id="182" name="Google Shape;182;p2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F3F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83" name="Google Shape;183;p2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4" name="Google Shape;184;p2"/>
          <p:cNvGrpSpPr/>
          <p:nvPr/>
        </p:nvGrpSpPr>
        <p:grpSpPr>
          <a:xfrm>
            <a:off x="673177" y="3453160"/>
            <a:ext cx="11457624" cy="2146922"/>
            <a:chOff x="1602168" y="4135817"/>
            <a:chExt cx="2430403" cy="2390508"/>
          </a:xfrm>
        </p:grpSpPr>
        <p:cxnSp>
          <p:nvCxnSpPr>
            <p:cNvPr id="185" name="Google Shape;185;p2"/>
            <p:cNvCxnSpPr/>
            <p:nvPr/>
          </p:nvCxnSpPr>
          <p:spPr>
            <a:xfrm>
              <a:off x="2636085" y="4135817"/>
              <a:ext cx="314645" cy="0"/>
            </a:xfrm>
            <a:prstGeom prst="straightConnector1">
              <a:avLst/>
            </a:prstGeom>
            <a:noFill/>
            <a:ln cap="flat" cmpd="sng" w="9525">
              <a:solidFill>
                <a:srgbClr val="3F3F3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86" name="Google Shape;186;p2"/>
            <p:cNvSpPr/>
            <p:nvPr/>
          </p:nvSpPr>
          <p:spPr>
            <a:xfrm>
              <a:off x="1602168" y="4710035"/>
              <a:ext cx="2430403" cy="18162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33475B"/>
                  </a:solidFill>
                  <a:highlight>
                    <a:srgbClr val="FFFFFF"/>
                  </a:highlight>
                </a:rPr>
                <a:t>We created a digital Escrow platform; for Individual we act as a financially trusted third party business facilitating a transaction with ease between buyer and seller,for informal businesses, We make them trustful for their customers and help them boost customer purchasing power to increase the sale  by providing them a trusted business identity..</a:t>
              </a:r>
              <a:endParaRPr b="1" i="0" sz="1800" u="none" cap="none" strike="noStrike">
                <a:solidFill>
                  <a:srgbClr val="00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pic>
        <p:nvPicPr>
          <p:cNvPr id="187" name="Google Shape;187;p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5923" r="5923" t="0"/>
          <a:stretch/>
        </p:blipFill>
        <p:spPr>
          <a:xfrm>
            <a:off x="1687950" y="0"/>
            <a:ext cx="8615400" cy="3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3"/>
          <p:cNvGrpSpPr/>
          <p:nvPr/>
        </p:nvGrpSpPr>
        <p:grpSpPr>
          <a:xfrm>
            <a:off x="734376" y="803928"/>
            <a:ext cx="2826673" cy="596441"/>
            <a:chOff x="526127" y="859776"/>
            <a:chExt cx="2826673" cy="596441"/>
          </a:xfrm>
        </p:grpSpPr>
        <p:sp>
          <p:nvSpPr>
            <p:cNvPr id="194" name="Google Shape;194;p3"/>
            <p:cNvSpPr txBox="1"/>
            <p:nvPr/>
          </p:nvSpPr>
          <p:spPr>
            <a:xfrm>
              <a:off x="526127" y="859776"/>
              <a:ext cx="264367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2400"/>
                <a:buFont typeface="Roboto Black"/>
                <a:buNone/>
              </a:pPr>
              <a:r>
                <a:rPr b="1" i="0" lang="en-US" sz="2400" u="none" cap="none" strike="noStrike">
                  <a:solidFill>
                    <a:srgbClr val="3F3F3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HOW IT WORKS</a:t>
              </a:r>
              <a:endParaRPr b="1" i="0" sz="2400" u="none" cap="none" strike="noStrike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</p:txBody>
        </p:sp>
        <p:grpSp>
          <p:nvGrpSpPr>
            <p:cNvPr id="195" name="Google Shape;195;p3"/>
            <p:cNvGrpSpPr/>
            <p:nvPr/>
          </p:nvGrpSpPr>
          <p:grpSpPr>
            <a:xfrm flipH="1">
              <a:off x="621564" y="1328498"/>
              <a:ext cx="2731236" cy="127719"/>
              <a:chOff x="4885458" y="1598332"/>
              <a:chExt cx="6282214" cy="293772"/>
            </a:xfrm>
          </p:grpSpPr>
          <p:cxnSp>
            <p:nvCxnSpPr>
              <p:cNvPr id="196" name="Google Shape;196;p3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F3F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97" name="Google Shape;197;p3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8" name="Google Shape;198;p3"/>
          <p:cNvSpPr txBox="1"/>
          <p:nvPr/>
        </p:nvSpPr>
        <p:spPr>
          <a:xfrm>
            <a:off x="2836029" y="3028229"/>
            <a:ext cx="194338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Roboto Black"/>
              <a:buNone/>
            </a:pPr>
            <a:r>
              <a:rPr b="1" lang="en-US" sz="20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rPr>
              <a:t>Funds sent to </a:t>
            </a:r>
            <a:endParaRPr b="1" i="0" sz="2000" u="none" cap="none" strike="noStrike">
              <a:solidFill>
                <a:srgbClr val="3F3F3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99" name="Google Shape;199;p3"/>
          <p:cNvSpPr/>
          <p:nvPr/>
        </p:nvSpPr>
        <p:spPr>
          <a:xfrm>
            <a:off x="467629" y="2429091"/>
            <a:ext cx="2037049" cy="1828753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BUYERS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"/>
          <p:cNvSpPr/>
          <p:nvPr/>
        </p:nvSpPr>
        <p:spPr>
          <a:xfrm>
            <a:off x="9707880" y="2331720"/>
            <a:ext cx="2037049" cy="1828753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SELLERS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1" name="Google Shape;20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73040" y="2627237"/>
            <a:ext cx="1943380" cy="15482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2" name="Google Shape;202;p3"/>
          <p:cNvCxnSpPr/>
          <p:nvPr/>
        </p:nvCxnSpPr>
        <p:spPr>
          <a:xfrm>
            <a:off x="2758811" y="3429661"/>
            <a:ext cx="2356882" cy="1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03" name="Google Shape;203;p3"/>
          <p:cNvSpPr txBox="1"/>
          <p:nvPr/>
        </p:nvSpPr>
        <p:spPr>
          <a:xfrm>
            <a:off x="7270870" y="3046041"/>
            <a:ext cx="229265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Roboto Black"/>
              <a:buNone/>
            </a:pPr>
            <a:r>
              <a:rPr b="1" lang="en-US" sz="20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rPr>
              <a:t>Funds release to </a:t>
            </a:r>
            <a:endParaRPr b="1" i="0" sz="2000" u="none" cap="none" strike="noStrike">
              <a:solidFill>
                <a:srgbClr val="3F3F3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204" name="Google Shape;204;p3"/>
          <p:cNvCxnSpPr/>
          <p:nvPr/>
        </p:nvCxnSpPr>
        <p:spPr>
          <a:xfrm>
            <a:off x="7263548" y="3446151"/>
            <a:ext cx="2356882" cy="1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05" name="Google Shape;205;p3"/>
          <p:cNvSpPr txBox="1"/>
          <p:nvPr/>
        </p:nvSpPr>
        <p:spPr>
          <a:xfrm>
            <a:off x="4860898" y="2131665"/>
            <a:ext cx="276766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000"/>
              <a:buFont typeface="Roboto Black"/>
              <a:buNone/>
            </a:pPr>
            <a:r>
              <a:rPr b="1" lang="en-US" sz="2000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Funds keep in safe </a:t>
            </a:r>
            <a:endParaRPr b="1" i="0" sz="2000" u="none" cap="none" strike="noStrik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p4"/>
          <p:cNvGrpSpPr/>
          <p:nvPr/>
        </p:nvGrpSpPr>
        <p:grpSpPr>
          <a:xfrm>
            <a:off x="734376" y="803928"/>
            <a:ext cx="3264035" cy="596441"/>
            <a:chOff x="526127" y="859776"/>
            <a:chExt cx="3264035" cy="596441"/>
          </a:xfrm>
        </p:grpSpPr>
        <p:sp>
          <p:nvSpPr>
            <p:cNvPr id="212" name="Google Shape;212;p4"/>
            <p:cNvSpPr txBox="1"/>
            <p:nvPr/>
          </p:nvSpPr>
          <p:spPr>
            <a:xfrm>
              <a:off x="526127" y="859776"/>
              <a:ext cx="3264035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2400"/>
                <a:buFont typeface="Roboto Black"/>
                <a:buNone/>
              </a:pPr>
              <a:r>
                <a:rPr b="1" lang="en-US" sz="2400">
                  <a:solidFill>
                    <a:srgbClr val="3F3F3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REVENUE STREAMS</a:t>
              </a:r>
              <a:endParaRPr b="1" i="0" sz="2400" u="none" cap="none" strike="noStrike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</p:txBody>
        </p:sp>
        <p:grpSp>
          <p:nvGrpSpPr>
            <p:cNvPr id="213" name="Google Shape;213;p4"/>
            <p:cNvGrpSpPr/>
            <p:nvPr/>
          </p:nvGrpSpPr>
          <p:grpSpPr>
            <a:xfrm flipH="1">
              <a:off x="621564" y="1328498"/>
              <a:ext cx="2731236" cy="127719"/>
              <a:chOff x="4885458" y="1598332"/>
              <a:chExt cx="6282214" cy="293772"/>
            </a:xfrm>
          </p:grpSpPr>
          <p:cxnSp>
            <p:nvCxnSpPr>
              <p:cNvPr id="214" name="Google Shape;214;p4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F3F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15" name="Google Shape;215;p4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6" name="Google Shape;216;p4"/>
          <p:cNvSpPr txBox="1"/>
          <p:nvPr/>
        </p:nvSpPr>
        <p:spPr>
          <a:xfrm>
            <a:off x="579120" y="2377437"/>
            <a:ext cx="1019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ESCROW PAYMENT						                                                     Informal business registration</a:t>
            </a:r>
            <a:endParaRPr/>
          </a:p>
        </p:txBody>
      </p:sp>
      <p:sp>
        <p:nvSpPr>
          <p:cNvPr id="217" name="Google Shape;217;p4"/>
          <p:cNvSpPr/>
          <p:nvPr/>
        </p:nvSpPr>
        <p:spPr>
          <a:xfrm>
            <a:off x="1183475" y="3429000"/>
            <a:ext cx="354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F3F3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18" name="Google Shape;218;p4"/>
          <p:cNvSpPr txBox="1"/>
          <p:nvPr/>
        </p:nvSpPr>
        <p:spPr>
          <a:xfrm>
            <a:off x="633663" y="1540987"/>
            <a:ext cx="326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have two revenues streams:</a:t>
            </a:r>
            <a:endParaRPr/>
          </a:p>
        </p:txBody>
      </p:sp>
      <p:sp>
        <p:nvSpPr>
          <p:cNvPr id="219" name="Google Shape;219;p4"/>
          <p:cNvSpPr txBox="1"/>
          <p:nvPr/>
        </p:nvSpPr>
        <p:spPr>
          <a:xfrm>
            <a:off x="542188" y="3798325"/>
            <a:ext cx="43614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On the seller side, we charged 2.2% on the amount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transacting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4"/>
          <p:cNvSpPr txBox="1"/>
          <p:nvPr/>
        </p:nvSpPr>
        <p:spPr>
          <a:xfrm>
            <a:off x="553675" y="2986550"/>
            <a:ext cx="35445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On the buyer side we charged 1.95%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on the amount transacting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p4"/>
          <p:cNvSpPr txBox="1"/>
          <p:nvPr/>
        </p:nvSpPr>
        <p:spPr>
          <a:xfrm>
            <a:off x="7522275" y="2812725"/>
            <a:ext cx="29988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We charge a monthly subscription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fee $10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oogle Shape;227;p5"/>
          <p:cNvGrpSpPr/>
          <p:nvPr/>
        </p:nvGrpSpPr>
        <p:grpSpPr>
          <a:xfrm>
            <a:off x="734376" y="803928"/>
            <a:ext cx="2826673" cy="596441"/>
            <a:chOff x="526127" y="859776"/>
            <a:chExt cx="2826673" cy="596441"/>
          </a:xfrm>
        </p:grpSpPr>
        <p:sp>
          <p:nvSpPr>
            <p:cNvPr id="228" name="Google Shape;228;p5"/>
            <p:cNvSpPr txBox="1"/>
            <p:nvPr/>
          </p:nvSpPr>
          <p:spPr>
            <a:xfrm>
              <a:off x="526127" y="859776"/>
              <a:ext cx="2270173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2400"/>
                <a:buFont typeface="Roboto Black"/>
                <a:buNone/>
              </a:pPr>
              <a:r>
                <a:rPr b="1" i="0" lang="en-US" sz="2400" u="none" cap="none" strike="noStrike">
                  <a:solidFill>
                    <a:srgbClr val="3F3F3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MARKET SIZE</a:t>
              </a:r>
              <a:endParaRPr b="1" i="0" sz="2400" u="none" cap="none" strike="noStrike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</p:txBody>
        </p:sp>
        <p:grpSp>
          <p:nvGrpSpPr>
            <p:cNvPr id="229" name="Google Shape;229;p5"/>
            <p:cNvGrpSpPr/>
            <p:nvPr/>
          </p:nvGrpSpPr>
          <p:grpSpPr>
            <a:xfrm flipH="1">
              <a:off x="621564" y="1328498"/>
              <a:ext cx="2731236" cy="127719"/>
              <a:chOff x="4885458" y="1598332"/>
              <a:chExt cx="6282214" cy="293772"/>
            </a:xfrm>
          </p:grpSpPr>
          <p:cxnSp>
            <p:nvCxnSpPr>
              <p:cNvPr id="230" name="Google Shape;230;p5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F3F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31" name="Google Shape;231;p5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32" name="Google Shape;232;p5"/>
          <p:cNvSpPr/>
          <p:nvPr/>
        </p:nvSpPr>
        <p:spPr>
          <a:xfrm>
            <a:off x="2513401" y="2106543"/>
            <a:ext cx="2503013" cy="2796309"/>
          </a:xfrm>
          <a:custGeom>
            <a:rect b="b" l="l" r="r" t="t"/>
            <a:pathLst>
              <a:path extrusionOk="0" h="613" w="549">
                <a:moveTo>
                  <a:pt x="217" y="0"/>
                </a:moveTo>
                <a:cubicBezTo>
                  <a:pt x="211" y="0"/>
                  <a:pt x="211" y="4"/>
                  <a:pt x="205" y="4"/>
                </a:cubicBezTo>
                <a:cubicBezTo>
                  <a:pt x="202" y="4"/>
                  <a:pt x="201" y="2"/>
                  <a:pt x="197" y="2"/>
                </a:cubicBezTo>
                <a:cubicBezTo>
                  <a:pt x="193" y="2"/>
                  <a:pt x="188" y="6"/>
                  <a:pt x="185" y="6"/>
                </a:cubicBezTo>
                <a:cubicBezTo>
                  <a:pt x="183" y="6"/>
                  <a:pt x="179" y="3"/>
                  <a:pt x="175" y="3"/>
                </a:cubicBezTo>
                <a:cubicBezTo>
                  <a:pt x="162" y="3"/>
                  <a:pt x="142" y="11"/>
                  <a:pt x="130" y="17"/>
                </a:cubicBezTo>
                <a:cubicBezTo>
                  <a:pt x="127" y="18"/>
                  <a:pt x="126" y="22"/>
                  <a:pt x="120" y="22"/>
                </a:cubicBezTo>
                <a:cubicBezTo>
                  <a:pt x="110" y="22"/>
                  <a:pt x="103" y="20"/>
                  <a:pt x="96" y="15"/>
                </a:cubicBezTo>
                <a:cubicBezTo>
                  <a:pt x="93" y="17"/>
                  <a:pt x="93" y="19"/>
                  <a:pt x="90" y="22"/>
                </a:cubicBezTo>
                <a:cubicBezTo>
                  <a:pt x="91" y="22"/>
                  <a:pt x="91" y="22"/>
                  <a:pt x="91" y="22"/>
                </a:cubicBezTo>
                <a:cubicBezTo>
                  <a:pt x="84" y="31"/>
                  <a:pt x="74" y="40"/>
                  <a:pt x="67" y="49"/>
                </a:cubicBezTo>
                <a:cubicBezTo>
                  <a:pt x="61" y="56"/>
                  <a:pt x="65" y="61"/>
                  <a:pt x="62" y="71"/>
                </a:cubicBezTo>
                <a:cubicBezTo>
                  <a:pt x="61" y="76"/>
                  <a:pt x="54" y="81"/>
                  <a:pt x="49" y="84"/>
                </a:cubicBezTo>
                <a:cubicBezTo>
                  <a:pt x="44" y="87"/>
                  <a:pt x="37" y="86"/>
                  <a:pt x="33" y="91"/>
                </a:cubicBezTo>
                <a:cubicBezTo>
                  <a:pt x="26" y="101"/>
                  <a:pt x="18" y="116"/>
                  <a:pt x="14" y="127"/>
                </a:cubicBezTo>
                <a:cubicBezTo>
                  <a:pt x="13" y="131"/>
                  <a:pt x="6" y="135"/>
                  <a:pt x="6" y="140"/>
                </a:cubicBezTo>
                <a:cubicBezTo>
                  <a:pt x="6" y="152"/>
                  <a:pt x="12" y="160"/>
                  <a:pt x="12" y="172"/>
                </a:cubicBezTo>
                <a:cubicBezTo>
                  <a:pt x="12" y="179"/>
                  <a:pt x="6" y="194"/>
                  <a:pt x="0" y="197"/>
                </a:cubicBezTo>
                <a:cubicBezTo>
                  <a:pt x="2" y="201"/>
                  <a:pt x="4" y="203"/>
                  <a:pt x="4" y="207"/>
                </a:cubicBezTo>
                <a:cubicBezTo>
                  <a:pt x="4" y="209"/>
                  <a:pt x="6" y="212"/>
                  <a:pt x="6" y="216"/>
                </a:cubicBezTo>
                <a:cubicBezTo>
                  <a:pt x="5" y="216"/>
                  <a:pt x="5" y="216"/>
                  <a:pt x="5" y="216"/>
                </a:cubicBezTo>
                <a:cubicBezTo>
                  <a:pt x="6" y="218"/>
                  <a:pt x="7" y="218"/>
                  <a:pt x="8" y="220"/>
                </a:cubicBezTo>
                <a:cubicBezTo>
                  <a:pt x="8" y="221"/>
                  <a:pt x="23" y="234"/>
                  <a:pt x="25" y="236"/>
                </a:cubicBezTo>
                <a:cubicBezTo>
                  <a:pt x="32" y="241"/>
                  <a:pt x="34" y="248"/>
                  <a:pt x="39" y="256"/>
                </a:cubicBezTo>
                <a:cubicBezTo>
                  <a:pt x="45" y="265"/>
                  <a:pt x="62" y="275"/>
                  <a:pt x="70" y="281"/>
                </a:cubicBezTo>
                <a:cubicBezTo>
                  <a:pt x="71" y="282"/>
                  <a:pt x="75" y="283"/>
                  <a:pt x="78" y="283"/>
                </a:cubicBezTo>
                <a:cubicBezTo>
                  <a:pt x="89" y="283"/>
                  <a:pt x="94" y="277"/>
                  <a:pt x="105" y="277"/>
                </a:cubicBezTo>
                <a:cubicBezTo>
                  <a:pt x="111" y="277"/>
                  <a:pt x="118" y="282"/>
                  <a:pt x="122" y="282"/>
                </a:cubicBezTo>
                <a:cubicBezTo>
                  <a:pt x="126" y="282"/>
                  <a:pt x="128" y="278"/>
                  <a:pt x="132" y="277"/>
                </a:cubicBezTo>
                <a:cubicBezTo>
                  <a:pt x="143" y="273"/>
                  <a:pt x="153" y="267"/>
                  <a:pt x="167" y="267"/>
                </a:cubicBezTo>
                <a:cubicBezTo>
                  <a:pt x="179" y="267"/>
                  <a:pt x="181" y="283"/>
                  <a:pt x="189" y="283"/>
                </a:cubicBezTo>
                <a:cubicBezTo>
                  <a:pt x="192" y="283"/>
                  <a:pt x="196" y="283"/>
                  <a:pt x="201" y="283"/>
                </a:cubicBezTo>
                <a:cubicBezTo>
                  <a:pt x="211" y="283"/>
                  <a:pt x="216" y="289"/>
                  <a:pt x="219" y="295"/>
                </a:cubicBezTo>
                <a:cubicBezTo>
                  <a:pt x="216" y="297"/>
                  <a:pt x="216" y="306"/>
                  <a:pt x="216" y="309"/>
                </a:cubicBezTo>
                <a:cubicBezTo>
                  <a:pt x="216" y="310"/>
                  <a:pt x="215" y="311"/>
                  <a:pt x="216" y="313"/>
                </a:cubicBezTo>
                <a:cubicBezTo>
                  <a:pt x="214" y="315"/>
                  <a:pt x="210" y="322"/>
                  <a:pt x="210" y="325"/>
                </a:cubicBezTo>
                <a:cubicBezTo>
                  <a:pt x="210" y="338"/>
                  <a:pt x="226" y="348"/>
                  <a:pt x="233" y="357"/>
                </a:cubicBezTo>
                <a:cubicBezTo>
                  <a:pt x="237" y="362"/>
                  <a:pt x="236" y="369"/>
                  <a:pt x="238" y="374"/>
                </a:cubicBezTo>
                <a:cubicBezTo>
                  <a:pt x="241" y="381"/>
                  <a:pt x="243" y="385"/>
                  <a:pt x="245" y="398"/>
                </a:cubicBezTo>
                <a:cubicBezTo>
                  <a:pt x="246" y="404"/>
                  <a:pt x="249" y="407"/>
                  <a:pt x="249" y="414"/>
                </a:cubicBezTo>
                <a:cubicBezTo>
                  <a:pt x="249" y="429"/>
                  <a:pt x="231" y="434"/>
                  <a:pt x="231" y="453"/>
                </a:cubicBezTo>
                <a:cubicBezTo>
                  <a:pt x="231" y="472"/>
                  <a:pt x="239" y="482"/>
                  <a:pt x="247" y="496"/>
                </a:cubicBezTo>
                <a:cubicBezTo>
                  <a:pt x="250" y="500"/>
                  <a:pt x="253" y="501"/>
                  <a:pt x="253" y="505"/>
                </a:cubicBezTo>
                <a:cubicBezTo>
                  <a:pt x="253" y="507"/>
                  <a:pt x="253" y="508"/>
                  <a:pt x="253" y="513"/>
                </a:cubicBezTo>
                <a:cubicBezTo>
                  <a:pt x="253" y="538"/>
                  <a:pt x="266" y="554"/>
                  <a:pt x="276" y="572"/>
                </a:cubicBezTo>
                <a:cubicBezTo>
                  <a:pt x="278" y="574"/>
                  <a:pt x="285" y="583"/>
                  <a:pt x="285" y="587"/>
                </a:cubicBezTo>
                <a:cubicBezTo>
                  <a:pt x="285" y="590"/>
                  <a:pt x="284" y="592"/>
                  <a:pt x="282" y="595"/>
                </a:cubicBezTo>
                <a:cubicBezTo>
                  <a:pt x="284" y="597"/>
                  <a:pt x="287" y="603"/>
                  <a:pt x="287" y="609"/>
                </a:cubicBezTo>
                <a:cubicBezTo>
                  <a:pt x="287" y="609"/>
                  <a:pt x="288" y="608"/>
                  <a:pt x="290" y="607"/>
                </a:cubicBezTo>
                <a:cubicBezTo>
                  <a:pt x="291" y="611"/>
                  <a:pt x="294" y="613"/>
                  <a:pt x="299" y="613"/>
                </a:cubicBezTo>
                <a:cubicBezTo>
                  <a:pt x="309" y="613"/>
                  <a:pt x="317" y="605"/>
                  <a:pt x="328" y="605"/>
                </a:cubicBezTo>
                <a:cubicBezTo>
                  <a:pt x="332" y="605"/>
                  <a:pt x="333" y="607"/>
                  <a:pt x="336" y="607"/>
                </a:cubicBezTo>
                <a:cubicBezTo>
                  <a:pt x="339" y="607"/>
                  <a:pt x="341" y="606"/>
                  <a:pt x="345" y="605"/>
                </a:cubicBezTo>
                <a:cubicBezTo>
                  <a:pt x="346" y="600"/>
                  <a:pt x="353" y="603"/>
                  <a:pt x="358" y="600"/>
                </a:cubicBezTo>
                <a:cubicBezTo>
                  <a:pt x="369" y="595"/>
                  <a:pt x="372" y="587"/>
                  <a:pt x="379" y="578"/>
                </a:cubicBezTo>
                <a:cubicBezTo>
                  <a:pt x="384" y="572"/>
                  <a:pt x="384" y="566"/>
                  <a:pt x="391" y="559"/>
                </a:cubicBezTo>
                <a:cubicBezTo>
                  <a:pt x="394" y="556"/>
                  <a:pt x="402" y="550"/>
                  <a:pt x="402" y="542"/>
                </a:cubicBezTo>
                <a:cubicBezTo>
                  <a:pt x="402" y="539"/>
                  <a:pt x="400" y="537"/>
                  <a:pt x="398" y="536"/>
                </a:cubicBezTo>
                <a:cubicBezTo>
                  <a:pt x="401" y="529"/>
                  <a:pt x="405" y="526"/>
                  <a:pt x="412" y="523"/>
                </a:cubicBezTo>
                <a:cubicBezTo>
                  <a:pt x="414" y="522"/>
                  <a:pt x="419" y="523"/>
                  <a:pt x="420" y="521"/>
                </a:cubicBezTo>
                <a:cubicBezTo>
                  <a:pt x="422" y="518"/>
                  <a:pt x="423" y="509"/>
                  <a:pt x="423" y="504"/>
                </a:cubicBezTo>
                <a:cubicBezTo>
                  <a:pt x="423" y="496"/>
                  <a:pt x="415" y="492"/>
                  <a:pt x="415" y="485"/>
                </a:cubicBezTo>
                <a:cubicBezTo>
                  <a:pt x="415" y="482"/>
                  <a:pt x="419" y="477"/>
                  <a:pt x="423" y="477"/>
                </a:cubicBezTo>
                <a:cubicBezTo>
                  <a:pt x="426" y="458"/>
                  <a:pt x="464" y="461"/>
                  <a:pt x="464" y="439"/>
                </a:cubicBezTo>
                <a:cubicBezTo>
                  <a:pt x="464" y="436"/>
                  <a:pt x="463" y="435"/>
                  <a:pt x="461" y="433"/>
                </a:cubicBezTo>
                <a:cubicBezTo>
                  <a:pt x="461" y="425"/>
                  <a:pt x="462" y="420"/>
                  <a:pt x="462" y="415"/>
                </a:cubicBezTo>
                <a:cubicBezTo>
                  <a:pt x="462" y="408"/>
                  <a:pt x="462" y="408"/>
                  <a:pt x="462" y="408"/>
                </a:cubicBezTo>
                <a:cubicBezTo>
                  <a:pt x="462" y="408"/>
                  <a:pt x="464" y="406"/>
                  <a:pt x="464" y="404"/>
                </a:cubicBezTo>
                <a:cubicBezTo>
                  <a:pt x="464" y="398"/>
                  <a:pt x="454" y="394"/>
                  <a:pt x="454" y="384"/>
                </a:cubicBezTo>
                <a:cubicBezTo>
                  <a:pt x="454" y="376"/>
                  <a:pt x="451" y="372"/>
                  <a:pt x="451" y="363"/>
                </a:cubicBezTo>
                <a:cubicBezTo>
                  <a:pt x="451" y="355"/>
                  <a:pt x="459" y="353"/>
                  <a:pt x="461" y="346"/>
                </a:cubicBezTo>
                <a:cubicBezTo>
                  <a:pt x="468" y="321"/>
                  <a:pt x="488" y="316"/>
                  <a:pt x="507" y="302"/>
                </a:cubicBezTo>
                <a:cubicBezTo>
                  <a:pt x="517" y="293"/>
                  <a:pt x="521" y="283"/>
                  <a:pt x="529" y="272"/>
                </a:cubicBezTo>
                <a:cubicBezTo>
                  <a:pt x="536" y="262"/>
                  <a:pt x="549" y="241"/>
                  <a:pt x="549" y="225"/>
                </a:cubicBezTo>
                <a:cubicBezTo>
                  <a:pt x="549" y="223"/>
                  <a:pt x="548" y="223"/>
                  <a:pt x="547" y="221"/>
                </a:cubicBezTo>
                <a:cubicBezTo>
                  <a:pt x="537" y="223"/>
                  <a:pt x="527" y="228"/>
                  <a:pt x="516" y="229"/>
                </a:cubicBezTo>
                <a:cubicBezTo>
                  <a:pt x="515" y="229"/>
                  <a:pt x="515" y="230"/>
                  <a:pt x="514" y="230"/>
                </a:cubicBezTo>
                <a:cubicBezTo>
                  <a:pt x="513" y="230"/>
                  <a:pt x="512" y="229"/>
                  <a:pt x="511" y="229"/>
                </a:cubicBezTo>
                <a:cubicBezTo>
                  <a:pt x="510" y="229"/>
                  <a:pt x="509" y="229"/>
                  <a:pt x="508" y="229"/>
                </a:cubicBezTo>
                <a:cubicBezTo>
                  <a:pt x="507" y="229"/>
                  <a:pt x="506" y="229"/>
                  <a:pt x="505" y="229"/>
                </a:cubicBezTo>
                <a:cubicBezTo>
                  <a:pt x="501" y="231"/>
                  <a:pt x="501" y="234"/>
                  <a:pt x="496" y="234"/>
                </a:cubicBezTo>
                <a:cubicBezTo>
                  <a:pt x="491" y="234"/>
                  <a:pt x="488" y="225"/>
                  <a:pt x="484" y="222"/>
                </a:cubicBezTo>
                <a:cubicBezTo>
                  <a:pt x="487" y="219"/>
                  <a:pt x="484" y="218"/>
                  <a:pt x="484" y="213"/>
                </a:cubicBezTo>
                <a:cubicBezTo>
                  <a:pt x="475" y="213"/>
                  <a:pt x="472" y="202"/>
                  <a:pt x="468" y="198"/>
                </a:cubicBezTo>
                <a:cubicBezTo>
                  <a:pt x="463" y="195"/>
                  <a:pt x="460" y="194"/>
                  <a:pt x="455" y="190"/>
                </a:cubicBezTo>
                <a:cubicBezTo>
                  <a:pt x="450" y="185"/>
                  <a:pt x="453" y="177"/>
                  <a:pt x="448" y="171"/>
                </a:cubicBezTo>
                <a:cubicBezTo>
                  <a:pt x="444" y="165"/>
                  <a:pt x="438" y="165"/>
                  <a:pt x="435" y="157"/>
                </a:cubicBezTo>
                <a:cubicBezTo>
                  <a:pt x="435" y="142"/>
                  <a:pt x="435" y="142"/>
                  <a:pt x="435" y="142"/>
                </a:cubicBezTo>
                <a:cubicBezTo>
                  <a:pt x="431" y="139"/>
                  <a:pt x="423" y="126"/>
                  <a:pt x="424" y="121"/>
                </a:cubicBezTo>
                <a:cubicBezTo>
                  <a:pt x="397" y="73"/>
                  <a:pt x="397" y="73"/>
                  <a:pt x="397" y="73"/>
                </a:cubicBezTo>
                <a:cubicBezTo>
                  <a:pt x="397" y="68"/>
                  <a:pt x="397" y="68"/>
                  <a:pt x="397" y="68"/>
                </a:cubicBezTo>
                <a:cubicBezTo>
                  <a:pt x="402" y="73"/>
                  <a:pt x="407" y="86"/>
                  <a:pt x="413" y="87"/>
                </a:cubicBezTo>
                <a:cubicBezTo>
                  <a:pt x="414" y="84"/>
                  <a:pt x="417" y="77"/>
                  <a:pt x="418" y="73"/>
                </a:cubicBezTo>
                <a:cubicBezTo>
                  <a:pt x="418" y="71"/>
                  <a:pt x="418" y="70"/>
                  <a:pt x="418" y="69"/>
                </a:cubicBezTo>
                <a:cubicBezTo>
                  <a:pt x="414" y="59"/>
                  <a:pt x="414" y="59"/>
                  <a:pt x="414" y="59"/>
                </a:cubicBezTo>
                <a:cubicBezTo>
                  <a:pt x="413" y="58"/>
                  <a:pt x="413" y="57"/>
                  <a:pt x="413" y="56"/>
                </a:cubicBezTo>
                <a:cubicBezTo>
                  <a:pt x="409" y="57"/>
                  <a:pt x="409" y="58"/>
                  <a:pt x="405" y="58"/>
                </a:cubicBezTo>
                <a:cubicBezTo>
                  <a:pt x="399" y="58"/>
                  <a:pt x="395" y="55"/>
                  <a:pt x="390" y="55"/>
                </a:cubicBezTo>
                <a:cubicBezTo>
                  <a:pt x="381" y="55"/>
                  <a:pt x="378" y="59"/>
                  <a:pt x="369" y="59"/>
                </a:cubicBezTo>
                <a:cubicBezTo>
                  <a:pt x="360" y="59"/>
                  <a:pt x="347" y="55"/>
                  <a:pt x="338" y="51"/>
                </a:cubicBezTo>
                <a:cubicBezTo>
                  <a:pt x="333" y="50"/>
                  <a:pt x="327" y="52"/>
                  <a:pt x="324" y="48"/>
                </a:cubicBezTo>
                <a:cubicBezTo>
                  <a:pt x="323" y="47"/>
                  <a:pt x="320" y="46"/>
                  <a:pt x="320" y="42"/>
                </a:cubicBezTo>
                <a:cubicBezTo>
                  <a:pt x="314" y="42"/>
                  <a:pt x="314" y="42"/>
                  <a:pt x="314" y="42"/>
                </a:cubicBezTo>
                <a:cubicBezTo>
                  <a:pt x="313" y="41"/>
                  <a:pt x="313" y="41"/>
                  <a:pt x="313" y="41"/>
                </a:cubicBezTo>
                <a:cubicBezTo>
                  <a:pt x="304" y="44"/>
                  <a:pt x="297" y="44"/>
                  <a:pt x="297" y="53"/>
                </a:cubicBezTo>
                <a:cubicBezTo>
                  <a:pt x="297" y="55"/>
                  <a:pt x="297" y="57"/>
                  <a:pt x="297" y="59"/>
                </a:cubicBezTo>
                <a:cubicBezTo>
                  <a:pt x="297" y="60"/>
                  <a:pt x="294" y="63"/>
                  <a:pt x="292" y="63"/>
                </a:cubicBezTo>
                <a:cubicBezTo>
                  <a:pt x="271" y="63"/>
                  <a:pt x="264" y="41"/>
                  <a:pt x="246" y="41"/>
                </a:cubicBezTo>
                <a:cubicBezTo>
                  <a:pt x="244" y="41"/>
                  <a:pt x="241" y="41"/>
                  <a:pt x="238" y="41"/>
                </a:cubicBezTo>
                <a:cubicBezTo>
                  <a:pt x="233" y="41"/>
                  <a:pt x="225" y="34"/>
                  <a:pt x="225" y="27"/>
                </a:cubicBezTo>
                <a:cubicBezTo>
                  <a:pt x="225" y="23"/>
                  <a:pt x="229" y="21"/>
                  <a:pt x="229" y="17"/>
                </a:cubicBezTo>
                <a:cubicBezTo>
                  <a:pt x="229" y="14"/>
                  <a:pt x="225" y="13"/>
                  <a:pt x="225" y="10"/>
                </a:cubicBezTo>
                <a:cubicBezTo>
                  <a:pt x="225" y="7"/>
                  <a:pt x="229" y="7"/>
                  <a:pt x="229" y="3"/>
                </a:cubicBezTo>
                <a:cubicBezTo>
                  <a:pt x="228" y="3"/>
                  <a:pt x="227" y="5"/>
                  <a:pt x="225" y="5"/>
                </a:cubicBezTo>
                <a:cubicBezTo>
                  <a:pt x="221" y="5"/>
                  <a:pt x="222" y="0"/>
                  <a:pt x="217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3" name="Google Shape;233;p5"/>
          <p:cNvGrpSpPr/>
          <p:nvPr/>
        </p:nvGrpSpPr>
        <p:grpSpPr>
          <a:xfrm>
            <a:off x="5228535" y="2301546"/>
            <a:ext cx="6833192" cy="1369605"/>
            <a:chOff x="5228535" y="2301546"/>
            <a:chExt cx="6833192" cy="1369605"/>
          </a:xfrm>
        </p:grpSpPr>
        <p:sp>
          <p:nvSpPr>
            <p:cNvPr id="234" name="Google Shape;234;p5"/>
            <p:cNvSpPr/>
            <p:nvPr/>
          </p:nvSpPr>
          <p:spPr>
            <a:xfrm>
              <a:off x="5323898" y="3086376"/>
              <a:ext cx="418704" cy="584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None/>
              </a:pPr>
              <a:r>
                <a:rPr b="0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</a:t>
              </a:r>
              <a:endParaRPr b="0" i="0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5"/>
            <p:cNvSpPr txBox="1"/>
            <p:nvPr/>
          </p:nvSpPr>
          <p:spPr>
            <a:xfrm>
              <a:off x="5228535" y="2301546"/>
              <a:ext cx="6833192" cy="10156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Open Sans Light"/>
                <a:buNone/>
              </a:pPr>
              <a:r>
                <a:rPr b="1" lang="en-US" sz="2000">
                  <a:solidFill>
                    <a:schemeClr val="dk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$2 Billion has been lost due to the cybercrime according of the Criminal Investigation Department of the Ghana</a:t>
              </a:r>
              <a:endParaRPr b="1" i="0" sz="20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sp>
        <p:nvSpPr>
          <p:cNvPr id="236" name="Google Shape;236;p5"/>
          <p:cNvSpPr/>
          <p:nvPr/>
        </p:nvSpPr>
        <p:spPr>
          <a:xfrm>
            <a:off x="1882576" y="2640099"/>
            <a:ext cx="41870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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7" name="Google Shape;23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9830" y="3185880"/>
            <a:ext cx="289438" cy="192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8" name="Google Shape;238;p5"/>
          <p:cNvGrpSpPr/>
          <p:nvPr/>
        </p:nvGrpSpPr>
        <p:grpSpPr>
          <a:xfrm>
            <a:off x="5323898" y="3778872"/>
            <a:ext cx="7057784" cy="1815881"/>
            <a:chOff x="5323898" y="1855270"/>
            <a:chExt cx="7057784" cy="1815881"/>
          </a:xfrm>
        </p:grpSpPr>
        <p:sp>
          <p:nvSpPr>
            <p:cNvPr id="239" name="Google Shape;239;p5"/>
            <p:cNvSpPr/>
            <p:nvPr/>
          </p:nvSpPr>
          <p:spPr>
            <a:xfrm>
              <a:off x="5323898" y="3086376"/>
              <a:ext cx="418704" cy="584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None/>
              </a:pPr>
              <a:r>
                <a:rPr b="0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</a:t>
              </a:r>
              <a:endParaRPr b="0" i="0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5"/>
            <p:cNvSpPr txBox="1"/>
            <p:nvPr/>
          </p:nvSpPr>
          <p:spPr>
            <a:xfrm>
              <a:off x="5548490" y="1855270"/>
              <a:ext cx="6833192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Open Sans Light"/>
                <a:buNone/>
              </a:pPr>
              <a:r>
                <a:rPr b="1" lang="en-US" sz="2400">
                  <a:solidFill>
                    <a:schemeClr val="dk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8</a:t>
              </a:r>
              <a:r>
                <a:rPr b="1" i="0" lang="en-US" sz="2400" u="none" cap="none" strike="noStrike">
                  <a:solidFill>
                    <a:schemeClr val="dk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0% of the case were fraud transaction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Open Sans Light"/>
                <a:buNone/>
              </a:pPr>
              <a:r>
                <a:rPr b="1" i="0" lang="en-US" sz="2400" u="none" cap="none" strike="noStrike">
                  <a:solidFill>
                    <a:schemeClr val="dk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related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6"/>
          <p:cNvGrpSpPr/>
          <p:nvPr/>
        </p:nvGrpSpPr>
        <p:grpSpPr>
          <a:xfrm>
            <a:off x="734376" y="803928"/>
            <a:ext cx="2915413" cy="596441"/>
            <a:chOff x="526127" y="859776"/>
            <a:chExt cx="2915413" cy="596441"/>
          </a:xfrm>
        </p:grpSpPr>
        <p:sp>
          <p:nvSpPr>
            <p:cNvPr id="247" name="Google Shape;247;p6"/>
            <p:cNvSpPr txBox="1"/>
            <p:nvPr/>
          </p:nvSpPr>
          <p:spPr>
            <a:xfrm>
              <a:off x="526127" y="859776"/>
              <a:ext cx="29154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2400"/>
                <a:buFont typeface="Roboto Black"/>
                <a:buNone/>
              </a:pPr>
              <a:r>
                <a:rPr b="1" i="0" lang="en-US" sz="2400" u="none" cap="none" strike="noStrike">
                  <a:solidFill>
                    <a:srgbClr val="3F3F3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OUR CUSTOMERS</a:t>
              </a:r>
              <a:endParaRPr b="1" i="0" sz="2400" u="none" cap="none" strike="noStrike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</p:txBody>
        </p:sp>
        <p:grpSp>
          <p:nvGrpSpPr>
            <p:cNvPr id="248" name="Google Shape;248;p6"/>
            <p:cNvGrpSpPr/>
            <p:nvPr/>
          </p:nvGrpSpPr>
          <p:grpSpPr>
            <a:xfrm flipH="1">
              <a:off x="621564" y="1328498"/>
              <a:ext cx="2731236" cy="127719"/>
              <a:chOff x="4885458" y="1598332"/>
              <a:chExt cx="6282214" cy="293772"/>
            </a:xfrm>
          </p:grpSpPr>
          <p:cxnSp>
            <p:nvCxnSpPr>
              <p:cNvPr id="249" name="Google Shape;249;p6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F3F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50" name="Google Shape;250;p6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1" name="Google Shape;251;p6"/>
          <p:cNvGrpSpPr/>
          <p:nvPr/>
        </p:nvGrpSpPr>
        <p:grpSpPr>
          <a:xfrm>
            <a:off x="734376" y="2041810"/>
            <a:ext cx="10436544" cy="1369605"/>
            <a:chOff x="5228535" y="2301546"/>
            <a:chExt cx="10436544" cy="1369605"/>
          </a:xfrm>
        </p:grpSpPr>
        <p:sp>
          <p:nvSpPr>
            <p:cNvPr id="252" name="Google Shape;252;p6"/>
            <p:cNvSpPr/>
            <p:nvPr/>
          </p:nvSpPr>
          <p:spPr>
            <a:xfrm>
              <a:off x="5323898" y="3086376"/>
              <a:ext cx="418704" cy="584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None/>
              </a:pPr>
              <a:r>
                <a:rPr b="0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</a:t>
              </a:r>
              <a:endParaRPr b="0" i="0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6"/>
            <p:cNvSpPr txBox="1"/>
            <p:nvPr/>
          </p:nvSpPr>
          <p:spPr>
            <a:xfrm>
              <a:off x="5228535" y="2301546"/>
              <a:ext cx="10436544" cy="10156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Our business is addressing C</a:t>
              </a:r>
              <a:r>
                <a:rPr lang="en-US" sz="2000">
                  <a:solidFill>
                    <a:schemeClr val="dk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2C</a:t>
              </a:r>
              <a:r>
                <a:rPr lang="en-US" sz="2000">
                  <a:solidFill>
                    <a:schemeClr val="dk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 and B2C market in Ghana, anyone making trading online on social media platforms or having a physical business shop and E-commerce platforms.</a:t>
              </a:r>
              <a:endParaRPr i="0" sz="20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7"/>
          <p:cNvSpPr/>
          <p:nvPr/>
        </p:nvSpPr>
        <p:spPr>
          <a:xfrm rot="10800000">
            <a:off x="0" y="12482"/>
            <a:ext cx="12192000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7"/>
          <p:cNvSpPr txBox="1"/>
          <p:nvPr/>
        </p:nvSpPr>
        <p:spPr>
          <a:xfrm>
            <a:off x="1647936" y="2532819"/>
            <a:ext cx="899964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Visecash.com – NIGERIA </a:t>
            </a:r>
            <a:r>
              <a:rPr b="1" lang="en-US" sz="1800">
                <a:solidFill>
                  <a:srgbClr val="3F3F3F"/>
                </a:solidFill>
                <a:latin typeface="Roboto Light"/>
                <a:ea typeface="Roboto Light"/>
                <a:cs typeface="Roboto Light"/>
                <a:sym typeface="Roboto Light"/>
              </a:rPr>
              <a:t>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an Escrow payment platform for customers to secure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They are transaction.  </a:t>
            </a:r>
            <a:endParaRPr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7"/>
          <p:cNvSpPr txBox="1"/>
          <p:nvPr/>
        </p:nvSpPr>
        <p:spPr>
          <a:xfrm>
            <a:off x="1647936" y="4663241"/>
            <a:ext cx="102001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Paylook.com – Chile &amp; Ghana 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Secure digital escrow service protecting Freelancers, Outsourcers and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International Traders from fraud and payment defaults in Africa.</a:t>
            </a:r>
            <a:endParaRPr b="1" i="0" sz="1800" u="none" cap="none" strike="noStrik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3" name="Google Shape;263;p7"/>
          <p:cNvSpPr txBox="1"/>
          <p:nvPr/>
        </p:nvSpPr>
        <p:spPr>
          <a:xfrm>
            <a:off x="1647936" y="3502463"/>
            <a:ext cx="1050781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Sendbox.ng – NIGERIA: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Sendbox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is a platform that provides infrastructure for shipping, escrow payments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discovery services to merchants and customers</a:t>
            </a:r>
            <a:endParaRPr i="0" sz="1800" u="none" cap="none" strike="noStrik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264" name="Google Shape;264;p7"/>
          <p:cNvGrpSpPr/>
          <p:nvPr/>
        </p:nvGrpSpPr>
        <p:grpSpPr>
          <a:xfrm>
            <a:off x="734376" y="803928"/>
            <a:ext cx="2826673" cy="596441"/>
            <a:chOff x="526127" y="859776"/>
            <a:chExt cx="2826673" cy="596441"/>
          </a:xfrm>
        </p:grpSpPr>
        <p:sp>
          <p:nvSpPr>
            <p:cNvPr id="265" name="Google Shape;265;p7"/>
            <p:cNvSpPr txBox="1"/>
            <p:nvPr/>
          </p:nvSpPr>
          <p:spPr>
            <a:xfrm>
              <a:off x="526127" y="859776"/>
              <a:ext cx="24345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3F3F3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COMPETITORS</a:t>
              </a:r>
              <a:endParaRPr b="1" i="0" sz="2400" u="none" cap="none" strike="noStrike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</p:txBody>
        </p:sp>
        <p:grpSp>
          <p:nvGrpSpPr>
            <p:cNvPr id="266" name="Google Shape;266;p7"/>
            <p:cNvGrpSpPr/>
            <p:nvPr/>
          </p:nvGrpSpPr>
          <p:grpSpPr>
            <a:xfrm flipH="1">
              <a:off x="621564" y="1328498"/>
              <a:ext cx="2731236" cy="127719"/>
              <a:chOff x="4885458" y="1598332"/>
              <a:chExt cx="6282214" cy="293772"/>
            </a:xfrm>
          </p:grpSpPr>
          <p:cxnSp>
            <p:nvCxnSpPr>
              <p:cNvPr id="267" name="Google Shape;267;p7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F3F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68" name="Google Shape;268;p7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69" name="Google Shape;269;p7"/>
          <p:cNvSpPr/>
          <p:nvPr/>
        </p:nvSpPr>
        <p:spPr>
          <a:xfrm>
            <a:off x="734376" y="1944259"/>
            <a:ext cx="1121378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1" i="0" sz="16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7"/>
          <p:cNvSpPr txBox="1"/>
          <p:nvPr/>
        </p:nvSpPr>
        <p:spPr>
          <a:xfrm>
            <a:off x="698256" y="1829834"/>
            <a:ext cx="564770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Roboto Light"/>
                <a:ea typeface="Roboto Light"/>
                <a:cs typeface="Roboto Light"/>
                <a:sym typeface="Roboto Light"/>
              </a:rPr>
              <a:t>In Ghana we have one competitor and 2 in Nigeria</a:t>
            </a:r>
            <a:endParaRPr b="1" i="0" sz="1800" u="none" cap="none" strike="noStrike">
              <a:solidFill>
                <a:srgbClr val="3F3F3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8"/>
          <p:cNvSpPr txBox="1"/>
          <p:nvPr/>
        </p:nvSpPr>
        <p:spPr>
          <a:xfrm>
            <a:off x="1158240" y="731520"/>
            <a:ext cx="596176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MAKE US DIFFERENT FROM OUR COMPETITORS</a:t>
            </a:r>
            <a:endParaRPr/>
          </a:p>
        </p:txBody>
      </p:sp>
      <p:sp>
        <p:nvSpPr>
          <p:cNvPr id="276" name="Google Shape;276;p8"/>
          <p:cNvSpPr txBox="1"/>
          <p:nvPr/>
        </p:nvSpPr>
        <p:spPr>
          <a:xfrm>
            <a:off x="2156970" y="2119316"/>
            <a:ext cx="7116820" cy="3139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use Blockchain to provide secure transaction at a low fees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Solution can be used Offline thanks to USSD application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track every product passing through our platform to ensure security 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9"/>
          <p:cNvGrpSpPr/>
          <p:nvPr/>
        </p:nvGrpSpPr>
        <p:grpSpPr>
          <a:xfrm>
            <a:off x="734376" y="803928"/>
            <a:ext cx="2868093" cy="596441"/>
            <a:chOff x="526127" y="859776"/>
            <a:chExt cx="2868093" cy="596441"/>
          </a:xfrm>
        </p:grpSpPr>
        <p:sp>
          <p:nvSpPr>
            <p:cNvPr id="283" name="Google Shape;283;p9"/>
            <p:cNvSpPr txBox="1"/>
            <p:nvPr/>
          </p:nvSpPr>
          <p:spPr>
            <a:xfrm>
              <a:off x="526127" y="859776"/>
              <a:ext cx="2868093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91425" spcFirstLastPara="1" rIns="91425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2400"/>
                <a:buFont typeface="Roboto Black"/>
                <a:buNone/>
              </a:pPr>
              <a:r>
                <a:rPr b="1" i="0" lang="en-US" sz="2400" u="none" cap="none" strike="noStrike">
                  <a:solidFill>
                    <a:srgbClr val="3F3F3F"/>
                  </a:solidFill>
                  <a:latin typeface="Roboto Black"/>
                  <a:ea typeface="Roboto Black"/>
                  <a:cs typeface="Roboto Black"/>
                  <a:sym typeface="Roboto Black"/>
                </a:rPr>
                <a:t>PROGRESS : MVP</a:t>
              </a:r>
              <a:endParaRPr/>
            </a:p>
          </p:txBody>
        </p:sp>
        <p:grpSp>
          <p:nvGrpSpPr>
            <p:cNvPr id="284" name="Google Shape;284;p9"/>
            <p:cNvGrpSpPr/>
            <p:nvPr/>
          </p:nvGrpSpPr>
          <p:grpSpPr>
            <a:xfrm flipH="1">
              <a:off x="621564" y="1328498"/>
              <a:ext cx="2731236" cy="127719"/>
              <a:chOff x="4885458" y="1598332"/>
              <a:chExt cx="6282214" cy="293772"/>
            </a:xfrm>
          </p:grpSpPr>
          <p:cxnSp>
            <p:nvCxnSpPr>
              <p:cNvPr id="285" name="Google Shape;285;p9"/>
              <p:cNvCxnSpPr/>
              <p:nvPr/>
            </p:nvCxnSpPr>
            <p:spPr>
              <a:xfrm rot="10800000">
                <a:off x="4885458" y="1598332"/>
                <a:ext cx="6282214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F3F3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86" name="Google Shape;286;p9"/>
              <p:cNvSpPr/>
              <p:nvPr/>
            </p:nvSpPr>
            <p:spPr>
              <a:xfrm rot="10800000">
                <a:off x="10975592" y="1700024"/>
                <a:ext cx="192080" cy="192080"/>
              </a:xfrm>
              <a:prstGeom prst="rtTriangle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aphicFrame>
        <p:nvGraphicFramePr>
          <p:cNvPr id="287" name="Google Shape;287;p9"/>
          <p:cNvGraphicFramePr/>
          <p:nvPr/>
        </p:nvGraphicFramePr>
        <p:xfrm>
          <a:off x="1555195" y="2314207"/>
          <a:ext cx="2407206" cy="2293141"/>
        </p:xfrm>
        <a:graphic>
          <a:graphicData uri="http://schemas.openxmlformats.org/drawingml/2006/chart">
            <c:chart r:id="rId3"/>
          </a:graphicData>
        </a:graphic>
      </p:graphicFrame>
      <p:sp>
        <p:nvSpPr>
          <p:cNvPr id="288" name="Google Shape;288;p9"/>
          <p:cNvSpPr txBox="1"/>
          <p:nvPr/>
        </p:nvSpPr>
        <p:spPr>
          <a:xfrm>
            <a:off x="2217624" y="3212299"/>
            <a:ext cx="109517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Roboto Thin"/>
              <a:buNone/>
            </a:pPr>
            <a:r>
              <a:rPr b="0" i="0" lang="en-US" sz="3200" u="none" cap="none" strike="noStrike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rPr>
              <a:t>2019</a:t>
            </a:r>
            <a:endParaRPr/>
          </a:p>
        </p:txBody>
      </p:sp>
      <p:sp>
        <p:nvSpPr>
          <p:cNvPr id="289" name="Google Shape;289;p9"/>
          <p:cNvSpPr txBox="1"/>
          <p:nvPr/>
        </p:nvSpPr>
        <p:spPr>
          <a:xfrm>
            <a:off x="2064832" y="4807266"/>
            <a:ext cx="1555234" cy="892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$2000.00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rPr>
              <a:t>Revenue</a:t>
            </a:r>
            <a:endParaRPr b="0" i="0" sz="2400" u="none" cap="none" strike="noStrike">
              <a:solidFill>
                <a:srgbClr val="3F3F3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graphicFrame>
        <p:nvGraphicFramePr>
          <p:cNvPr id="290" name="Google Shape;290;p9"/>
          <p:cNvGraphicFramePr/>
          <p:nvPr/>
        </p:nvGraphicFramePr>
        <p:xfrm>
          <a:off x="4892397" y="2314207"/>
          <a:ext cx="2407206" cy="2293141"/>
        </p:xfrm>
        <a:graphic>
          <a:graphicData uri="http://schemas.openxmlformats.org/drawingml/2006/chart">
            <c:chart r:id="rId4"/>
          </a:graphicData>
        </a:graphic>
      </p:graphicFrame>
      <p:sp>
        <p:nvSpPr>
          <p:cNvPr id="291" name="Google Shape;291;p9"/>
          <p:cNvSpPr txBox="1"/>
          <p:nvPr/>
        </p:nvSpPr>
        <p:spPr>
          <a:xfrm>
            <a:off x="5554826" y="3212299"/>
            <a:ext cx="109517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Roboto Thin"/>
              <a:buNone/>
            </a:pPr>
            <a:r>
              <a:rPr b="0" i="0" lang="en-US" sz="3200" u="none" cap="none" strike="noStrike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rPr>
              <a:t>2019</a:t>
            </a:r>
            <a:endParaRPr/>
          </a:p>
        </p:txBody>
      </p:sp>
      <p:sp>
        <p:nvSpPr>
          <p:cNvPr id="292" name="Google Shape;292;p9"/>
          <p:cNvSpPr txBox="1"/>
          <p:nvPr/>
        </p:nvSpPr>
        <p:spPr>
          <a:xfrm>
            <a:off x="5259075" y="4868821"/>
            <a:ext cx="1673856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Roboto Thin"/>
              <a:buNone/>
            </a:pPr>
            <a:r>
              <a:rPr lang="en-US" sz="2400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rPr>
              <a:t>125</a:t>
            </a:r>
            <a:endParaRPr b="0" i="0" sz="2400" u="none" cap="none" strike="noStrike">
              <a:solidFill>
                <a:srgbClr val="3F3F3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Roboto Thin"/>
              <a:buNone/>
            </a:pPr>
            <a:r>
              <a:rPr b="0" i="0" lang="en-US" sz="2400" u="none" cap="none" strike="noStrike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rPr>
              <a:t>Customers</a:t>
            </a:r>
            <a:endParaRPr/>
          </a:p>
        </p:txBody>
      </p:sp>
      <p:graphicFrame>
        <p:nvGraphicFramePr>
          <p:cNvPr id="293" name="Google Shape;293;p9"/>
          <p:cNvGraphicFramePr/>
          <p:nvPr/>
        </p:nvGraphicFramePr>
        <p:xfrm>
          <a:off x="8324711" y="2314207"/>
          <a:ext cx="2407206" cy="2293141"/>
        </p:xfrm>
        <a:graphic>
          <a:graphicData uri="http://schemas.openxmlformats.org/drawingml/2006/chart">
            <c:chart r:id="rId5"/>
          </a:graphicData>
        </a:graphic>
      </p:graphicFrame>
      <p:sp>
        <p:nvSpPr>
          <p:cNvPr id="294" name="Google Shape;294;p9"/>
          <p:cNvSpPr txBox="1"/>
          <p:nvPr/>
        </p:nvSpPr>
        <p:spPr>
          <a:xfrm>
            <a:off x="8987140" y="3212299"/>
            <a:ext cx="109517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Roboto Thin"/>
              <a:buNone/>
            </a:pPr>
            <a:r>
              <a:rPr b="0" i="0" lang="en-US" sz="3200" u="none" cap="none" strike="noStrike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rPr>
              <a:t>2019</a:t>
            </a:r>
            <a:endParaRPr/>
          </a:p>
        </p:txBody>
      </p:sp>
      <p:sp>
        <p:nvSpPr>
          <p:cNvPr id="295" name="Google Shape;295;p9"/>
          <p:cNvSpPr txBox="1"/>
          <p:nvPr/>
        </p:nvSpPr>
        <p:spPr>
          <a:xfrm>
            <a:off x="8466164" y="5022709"/>
            <a:ext cx="213712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Roboto Thin"/>
              <a:buNone/>
            </a:pPr>
            <a:r>
              <a:rPr lang="en-US" sz="2400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rPr>
              <a:t>3</a:t>
            </a:r>
            <a:r>
              <a:rPr b="0" i="0" lang="en-US" sz="2400" u="none" cap="none" strike="noStrike">
                <a:solidFill>
                  <a:srgbClr val="3F3F3F"/>
                </a:solidFill>
                <a:latin typeface="Roboto Thin"/>
                <a:ea typeface="Roboto Thin"/>
                <a:cs typeface="Roboto Thin"/>
                <a:sym typeface="Roboto Thin"/>
              </a:rPr>
              <a:t> partnerships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2017-11-07T01:39:46Z</dcterms:created>
  <dc:creator>摄图网</dc:creator>
</cp:coreProperties>
</file>